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79" r:id="rId6"/>
    <p:sldId id="281" r:id="rId7"/>
    <p:sldId id="282" r:id="rId8"/>
    <p:sldId id="275" r:id="rId9"/>
    <p:sldId id="280" r:id="rId10"/>
    <p:sldId id="283" r:id="rId11"/>
    <p:sldId id="272" r:id="rId12"/>
    <p:sldId id="277" r:id="rId13"/>
    <p:sldId id="278" r:id="rId14"/>
    <p:sldId id="265" r:id="rId15"/>
    <p:sldId id="284" r:id="rId16"/>
  </p:sldIdLst>
  <p:sldSz cx="12188825" cy="6858000"/>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2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280" autoAdjust="0"/>
  </p:normalViewPr>
  <p:slideViewPr>
    <p:cSldViewPr>
      <p:cViewPr varScale="1">
        <p:scale>
          <a:sx n="156" d="100"/>
          <a:sy n="156" d="100"/>
        </p:scale>
        <p:origin x="348" y="15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34"/>
        <p:guide pos="221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5693"/>
          </a:xfrm>
          <a:prstGeom prst="rect">
            <a:avLst/>
          </a:prstGeom>
        </p:spPr>
        <p:txBody>
          <a:bodyPr vert="horz" lIns="93379" tIns="46689" rIns="93379" bIns="46689" rtlCol="0"/>
          <a:lstStyle>
            <a:lvl1pPr algn="l">
              <a:defRPr sz="1200"/>
            </a:lvl1pPr>
          </a:lstStyle>
          <a:p>
            <a:endParaRPr dirty="0"/>
          </a:p>
        </p:txBody>
      </p:sp>
      <p:sp>
        <p:nvSpPr>
          <p:cNvPr id="3" name="Date Placeholder 2"/>
          <p:cNvSpPr>
            <a:spLocks noGrp="1"/>
          </p:cNvSpPr>
          <p:nvPr>
            <p:ph type="dt" sz="quarter" idx="1"/>
          </p:nvPr>
        </p:nvSpPr>
        <p:spPr>
          <a:xfrm>
            <a:off x="3980830" y="0"/>
            <a:ext cx="3045407" cy="465693"/>
          </a:xfrm>
          <a:prstGeom prst="rect">
            <a:avLst/>
          </a:prstGeom>
        </p:spPr>
        <p:txBody>
          <a:bodyPr vert="horz" lIns="93379" tIns="46689" rIns="93379" bIns="46689" rtlCol="0"/>
          <a:lstStyle>
            <a:lvl1pPr algn="r">
              <a:defRPr sz="1200"/>
            </a:lvl1pPr>
          </a:lstStyle>
          <a:p>
            <a:fld id="{BA5A207F-0F91-42F2-96D0-049C6003623B}" type="datetimeFigureOut">
              <a:rPr lang="en-US"/>
              <a:t>4/1/2024</a:t>
            </a:fld>
            <a:endParaRPr dirty="0"/>
          </a:p>
        </p:txBody>
      </p:sp>
      <p:sp>
        <p:nvSpPr>
          <p:cNvPr id="4" name="Footer Placeholder 3"/>
          <p:cNvSpPr>
            <a:spLocks noGrp="1"/>
          </p:cNvSpPr>
          <p:nvPr>
            <p:ph type="ftr" sz="quarter" idx="2"/>
          </p:nvPr>
        </p:nvSpPr>
        <p:spPr>
          <a:xfrm>
            <a:off x="0" y="8846553"/>
            <a:ext cx="3045407" cy="465693"/>
          </a:xfrm>
          <a:prstGeom prst="rect">
            <a:avLst/>
          </a:prstGeom>
        </p:spPr>
        <p:txBody>
          <a:bodyPr vert="horz" lIns="93379" tIns="46689" rIns="93379" bIns="46689" rtlCol="0" anchor="b"/>
          <a:lstStyle>
            <a:lvl1pPr algn="l">
              <a:defRPr sz="1200"/>
            </a:lvl1pPr>
          </a:lstStyle>
          <a:p>
            <a:endParaRPr dirty="0"/>
          </a:p>
        </p:txBody>
      </p:sp>
      <p:sp>
        <p:nvSpPr>
          <p:cNvPr id="5" name="Slide Number Placeholder 4"/>
          <p:cNvSpPr>
            <a:spLocks noGrp="1"/>
          </p:cNvSpPr>
          <p:nvPr>
            <p:ph type="sldNum" sz="quarter" idx="3"/>
          </p:nvPr>
        </p:nvSpPr>
        <p:spPr>
          <a:xfrm>
            <a:off x="3980830" y="8846553"/>
            <a:ext cx="3045407" cy="465693"/>
          </a:xfrm>
          <a:prstGeom prst="rect">
            <a:avLst/>
          </a:prstGeom>
        </p:spPr>
        <p:txBody>
          <a:bodyPr vert="horz" lIns="93379" tIns="46689" rIns="93379" bIns="46689"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407" cy="465693"/>
          </a:xfrm>
          <a:prstGeom prst="rect">
            <a:avLst/>
          </a:prstGeom>
        </p:spPr>
        <p:txBody>
          <a:bodyPr vert="horz" lIns="93379" tIns="46689" rIns="93379" bIns="46689" rtlCol="0"/>
          <a:lstStyle>
            <a:lvl1pPr algn="l">
              <a:defRPr sz="1200"/>
            </a:lvl1pPr>
          </a:lstStyle>
          <a:p>
            <a:endParaRPr dirty="0"/>
          </a:p>
        </p:txBody>
      </p:sp>
      <p:sp>
        <p:nvSpPr>
          <p:cNvPr id="3" name="Date Placeholder 2"/>
          <p:cNvSpPr>
            <a:spLocks noGrp="1"/>
          </p:cNvSpPr>
          <p:nvPr>
            <p:ph type="dt" idx="1"/>
          </p:nvPr>
        </p:nvSpPr>
        <p:spPr>
          <a:xfrm>
            <a:off x="3980830" y="0"/>
            <a:ext cx="3045407" cy="465693"/>
          </a:xfrm>
          <a:prstGeom prst="rect">
            <a:avLst/>
          </a:prstGeom>
        </p:spPr>
        <p:txBody>
          <a:bodyPr vert="horz" lIns="93379" tIns="46689" rIns="93379" bIns="46689" rtlCol="0"/>
          <a:lstStyle>
            <a:lvl1pPr algn="r">
              <a:defRPr sz="1200"/>
            </a:lvl1pPr>
          </a:lstStyle>
          <a:p>
            <a:fld id="{48CC13F5-F2B1-464B-BE8F-27ABFBD2FBDE}" type="datetimeFigureOut">
              <a:rPr lang="en-US"/>
              <a:t>4/1/2024</a:t>
            </a:fld>
            <a:endParaRPr dirty="0"/>
          </a:p>
        </p:txBody>
      </p:sp>
      <p:sp>
        <p:nvSpPr>
          <p:cNvPr id="4" name="Slide Image Placeholder 3"/>
          <p:cNvSpPr>
            <a:spLocks noGrp="1" noRot="1" noChangeAspect="1"/>
          </p:cNvSpPr>
          <p:nvPr>
            <p:ph type="sldImg" idx="2"/>
          </p:nvPr>
        </p:nvSpPr>
        <p:spPr>
          <a:xfrm>
            <a:off x="409575" y="698500"/>
            <a:ext cx="6208713" cy="3492500"/>
          </a:xfrm>
          <a:prstGeom prst="rect">
            <a:avLst/>
          </a:prstGeom>
          <a:noFill/>
          <a:ln w="12700">
            <a:solidFill>
              <a:prstClr val="black"/>
            </a:solidFill>
          </a:ln>
        </p:spPr>
        <p:txBody>
          <a:bodyPr vert="horz" lIns="93379" tIns="46689" rIns="93379" bIns="46689" rtlCol="0" anchor="ctr"/>
          <a:lstStyle/>
          <a:p>
            <a:endParaRPr dirty="0"/>
          </a:p>
        </p:txBody>
      </p:sp>
      <p:sp>
        <p:nvSpPr>
          <p:cNvPr id="5" name="Notes Placeholder 4"/>
          <p:cNvSpPr>
            <a:spLocks noGrp="1"/>
          </p:cNvSpPr>
          <p:nvPr>
            <p:ph type="body" sz="quarter" idx="3"/>
          </p:nvPr>
        </p:nvSpPr>
        <p:spPr>
          <a:xfrm>
            <a:off x="702787" y="4424085"/>
            <a:ext cx="5622290" cy="4191238"/>
          </a:xfrm>
          <a:prstGeom prst="rect">
            <a:avLst/>
          </a:prstGeom>
        </p:spPr>
        <p:txBody>
          <a:bodyPr vert="horz" lIns="93379" tIns="46689" rIns="93379" bIns="466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6553"/>
            <a:ext cx="3045407" cy="465693"/>
          </a:xfrm>
          <a:prstGeom prst="rect">
            <a:avLst/>
          </a:prstGeom>
        </p:spPr>
        <p:txBody>
          <a:bodyPr vert="horz" lIns="93379" tIns="46689" rIns="93379" bIns="46689" rtlCol="0" anchor="b"/>
          <a:lstStyle>
            <a:lvl1pPr algn="l">
              <a:defRPr sz="1200"/>
            </a:lvl1pPr>
          </a:lstStyle>
          <a:p>
            <a:endParaRPr dirty="0"/>
          </a:p>
        </p:txBody>
      </p:sp>
      <p:sp>
        <p:nvSpPr>
          <p:cNvPr id="7" name="Slide Number Placeholder 6"/>
          <p:cNvSpPr>
            <a:spLocks noGrp="1"/>
          </p:cNvSpPr>
          <p:nvPr>
            <p:ph type="sldNum" sz="quarter" idx="5"/>
          </p:nvPr>
        </p:nvSpPr>
        <p:spPr>
          <a:xfrm>
            <a:off x="3980830" y="8846553"/>
            <a:ext cx="3045407" cy="465693"/>
          </a:xfrm>
          <a:prstGeom prst="rect">
            <a:avLst/>
          </a:prstGeom>
        </p:spPr>
        <p:txBody>
          <a:bodyPr vert="horz" lIns="93379" tIns="46689" rIns="93379" bIns="46689"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dirty="0"/>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4/1/2024</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4/1/2024</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Estate Planning Guide</a:t>
            </a:r>
          </a:p>
        </p:txBody>
      </p:sp>
      <p:sp>
        <p:nvSpPr>
          <p:cNvPr id="3" name="Subtitle 2"/>
          <p:cNvSpPr>
            <a:spLocks noGrp="1"/>
          </p:cNvSpPr>
          <p:nvPr>
            <p:ph type="subTitle" idx="1"/>
          </p:nvPr>
        </p:nvSpPr>
        <p:spPr/>
        <p:txBody>
          <a:bodyPr/>
          <a:lstStyle/>
          <a:p>
            <a:r>
              <a:rPr lang="en-US" dirty="0"/>
              <a:t>KMONKLAW.COM</a:t>
            </a:r>
          </a:p>
        </p:txBody>
      </p:sp>
      <p:pic>
        <p:nvPicPr>
          <p:cNvPr id="5" name="Picture 4" descr="Text&#10;&#10;Description automatically generated">
            <a:extLst>
              <a:ext uri="{FF2B5EF4-FFF2-40B4-BE49-F238E27FC236}">
                <a16:creationId xmlns:a16="http://schemas.microsoft.com/office/drawing/2014/main" id="{8ED4E4C2-42A9-3026-DA85-A50B29AA2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592" y="5257800"/>
            <a:ext cx="4264642" cy="1600200"/>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Minor Children </a:t>
            </a:r>
            <a:r>
              <a:rPr lang="en-US" sz="2800" dirty="0"/>
              <a:t>Documents</a:t>
            </a:r>
          </a:p>
        </p:txBody>
      </p:sp>
      <p:graphicFrame>
        <p:nvGraphicFramePr>
          <p:cNvPr id="2" name="Table 2">
            <a:extLst>
              <a:ext uri="{FF2B5EF4-FFF2-40B4-BE49-F238E27FC236}">
                <a16:creationId xmlns:a16="http://schemas.microsoft.com/office/drawing/2014/main" id="{64BAB5D3-A341-B49C-1391-83C7E6AE8DC6}"/>
              </a:ext>
            </a:extLst>
          </p:cNvPr>
          <p:cNvGraphicFramePr>
            <a:graphicFrameLocks noGrp="1"/>
          </p:cNvGraphicFramePr>
          <p:nvPr>
            <p:ph idx="1"/>
            <p:extLst>
              <p:ext uri="{D42A27DB-BD31-4B8C-83A1-F6EECF244321}">
                <p14:modId xmlns:p14="http://schemas.microsoft.com/office/powerpoint/2010/main" val="1480027716"/>
              </p:ext>
            </p:extLst>
          </p:nvPr>
        </p:nvGraphicFramePr>
        <p:xfrm>
          <a:off x="1291714" y="1600200"/>
          <a:ext cx="9601200" cy="2362200"/>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193268785"/>
                    </a:ext>
                  </a:extLst>
                </a:gridCol>
              </a:tblGrid>
              <a:tr h="685800">
                <a:tc>
                  <a:txBody>
                    <a:bodyPr/>
                    <a:lstStyle/>
                    <a:p>
                      <a:pPr marL="0" indent="0"/>
                      <a:r>
                        <a:rPr lang="en-US" sz="1200" b="1" dirty="0"/>
                        <a:t>WILL WITH TESTAMENTARY TRUST (Minor Children)</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is a will which creates an irrevocable trust upon death and provides for the support and education of minor children.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878346"/>
                  </a:ext>
                </a:extLst>
              </a:tr>
              <a:tr h="990600">
                <a:tc>
                  <a:txBody>
                    <a:bodyPr/>
                    <a:lstStyle/>
                    <a:p>
                      <a:r>
                        <a:rPr lang="en-US" sz="1200" b="1" dirty="0"/>
                        <a:t>APPOINTMENT OF GUARDIAN</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Allows parents to designate a certain person(s) to assume guardianship of their minor child(ren) upon the incapacitation or death of the parents. Without an appointment of guardian, the court will have to select a guardian. Friends and family may request guardianship from the court, but having this document in place saves your loved ones time, money and stress during a difficult time.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251704"/>
                  </a:ext>
                </a:extLst>
              </a:tr>
              <a:tr h="685800">
                <a:tc>
                  <a:txBody>
                    <a:bodyPr/>
                    <a:lstStyle/>
                    <a:p>
                      <a:r>
                        <a:rPr lang="en-US" sz="1200" b="1" dirty="0"/>
                        <a:t>PARENTS’ DELEGATION OF POWERS</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Allows parents to designate a person(s) to step into your shoes and assume care, control, and custody of your children if you are living but unavailable. This situation might arise if you are on vacation without your children.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305498"/>
                  </a:ext>
                </a:extLst>
              </a:tr>
            </a:tbl>
          </a:graphicData>
        </a:graphic>
      </p:graphicFrame>
    </p:spTree>
    <p:extLst>
      <p:ext uri="{BB962C8B-B14F-4D97-AF65-F5344CB8AC3E}">
        <p14:creationId xmlns:p14="http://schemas.microsoft.com/office/powerpoint/2010/main" val="249392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3B099F-121D-5C78-CDC9-378BFC306138}"/>
              </a:ext>
            </a:extLst>
          </p:cNvPr>
          <p:cNvSpPr txBox="1"/>
          <p:nvPr/>
        </p:nvSpPr>
        <p:spPr>
          <a:xfrm>
            <a:off x="9143715" y="3295117"/>
            <a:ext cx="2676250" cy="2945422"/>
          </a:xfrm>
          <a:prstGeom prst="rect">
            <a:avLst/>
          </a:prstGeom>
          <a:solidFill>
            <a:schemeClr val="bg1"/>
          </a:solidFill>
          <a:effectLst>
            <a:softEdge rad="127000"/>
          </a:effectLst>
        </p:spPr>
        <p:txBody>
          <a:bodyPr wrap="square" rtlCol="0">
            <a:spAutoFit/>
          </a:bodyPr>
          <a:lstStyle/>
          <a:p>
            <a:pPr>
              <a:lnSpc>
                <a:spcPct val="90000"/>
              </a:lnSpc>
            </a:pPr>
            <a:endParaRPr lang="en-US" sz="1200"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1400" dirty="0"/>
          </a:p>
        </p:txBody>
      </p:sp>
      <p:sp>
        <p:nvSpPr>
          <p:cNvPr id="9" name="TextBox 8">
            <a:extLst>
              <a:ext uri="{FF2B5EF4-FFF2-40B4-BE49-F238E27FC236}">
                <a16:creationId xmlns:a16="http://schemas.microsoft.com/office/drawing/2014/main" id="{5C0EC4C8-2092-BD96-98B7-5E7ABC5D3328}"/>
              </a:ext>
            </a:extLst>
          </p:cNvPr>
          <p:cNvSpPr txBox="1"/>
          <p:nvPr/>
        </p:nvSpPr>
        <p:spPr>
          <a:xfrm>
            <a:off x="6495296" y="3429000"/>
            <a:ext cx="2655427" cy="1338828"/>
          </a:xfrm>
          <a:prstGeom prst="rect">
            <a:avLst/>
          </a:prstGeom>
          <a:solidFill>
            <a:schemeClr val="bg1"/>
          </a:solidFill>
          <a:effectLst>
            <a:softEdge rad="127000"/>
          </a:effectLst>
        </p:spPr>
        <p:txBody>
          <a:bodyPr wrap="square" rtlCol="0">
            <a:sp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sp>
        <p:nvSpPr>
          <p:cNvPr id="8" name="TextBox 7">
            <a:extLst>
              <a:ext uri="{FF2B5EF4-FFF2-40B4-BE49-F238E27FC236}">
                <a16:creationId xmlns:a16="http://schemas.microsoft.com/office/drawing/2014/main" id="{8F3E9BE3-7C5A-FAE4-3701-80AA63E2C62B}"/>
              </a:ext>
            </a:extLst>
          </p:cNvPr>
          <p:cNvSpPr txBox="1"/>
          <p:nvPr/>
        </p:nvSpPr>
        <p:spPr>
          <a:xfrm>
            <a:off x="3868639" y="2658035"/>
            <a:ext cx="2700249" cy="840230"/>
          </a:xfrm>
          <a:prstGeom prst="rect">
            <a:avLst/>
          </a:prstGeom>
          <a:solidFill>
            <a:schemeClr val="bg1"/>
          </a:solidFill>
          <a:effectLst>
            <a:softEdge rad="127000"/>
          </a:effectLst>
        </p:spPr>
        <p:txBody>
          <a:bodyPr wrap="square" rtlCol="0">
            <a:spAutoFit/>
          </a:bodyPr>
          <a:lstStyle/>
          <a:p>
            <a:pPr>
              <a:lnSpc>
                <a:spcPct val="90000"/>
              </a:lnSpc>
            </a:pPr>
            <a:endParaRPr lang="en-US" dirty="0"/>
          </a:p>
          <a:p>
            <a:pPr>
              <a:lnSpc>
                <a:spcPct val="90000"/>
              </a:lnSpc>
            </a:pPr>
            <a:endParaRPr lang="en-US" dirty="0"/>
          </a:p>
          <a:p>
            <a:pPr>
              <a:lnSpc>
                <a:spcPct val="90000"/>
              </a:lnSpc>
            </a:pPr>
            <a:endParaRPr lang="en-US" dirty="0"/>
          </a:p>
        </p:txBody>
      </p:sp>
      <p:sp>
        <p:nvSpPr>
          <p:cNvPr id="7" name="TextBox 6">
            <a:extLst>
              <a:ext uri="{FF2B5EF4-FFF2-40B4-BE49-F238E27FC236}">
                <a16:creationId xmlns:a16="http://schemas.microsoft.com/office/drawing/2014/main" id="{873A1DB1-9F10-2FE0-A5C2-9895637C322C}"/>
              </a:ext>
            </a:extLst>
          </p:cNvPr>
          <p:cNvSpPr txBox="1"/>
          <p:nvPr/>
        </p:nvSpPr>
        <p:spPr>
          <a:xfrm>
            <a:off x="1293811" y="2133600"/>
            <a:ext cx="2585665" cy="1089529"/>
          </a:xfrm>
          <a:prstGeom prst="rect">
            <a:avLst/>
          </a:prstGeom>
          <a:solidFill>
            <a:schemeClr val="bg1"/>
          </a:solidFill>
          <a:effectLst>
            <a:softEdge rad="127000"/>
          </a:effectLst>
        </p:spPr>
        <p:txBody>
          <a:bodyPr wrap="square" rtlCol="0">
            <a:sp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graphicFrame>
        <p:nvGraphicFramePr>
          <p:cNvPr id="5" name="Table 6">
            <a:extLst>
              <a:ext uri="{FF2B5EF4-FFF2-40B4-BE49-F238E27FC236}">
                <a16:creationId xmlns:a16="http://schemas.microsoft.com/office/drawing/2014/main" id="{2E102ECA-82B6-BD41-976B-5361CAD74794}"/>
              </a:ext>
            </a:extLst>
          </p:cNvPr>
          <p:cNvGraphicFramePr>
            <a:graphicFrameLocks noGrp="1"/>
          </p:cNvGraphicFramePr>
          <p:nvPr>
            <p:ph idx="1"/>
            <p:extLst>
              <p:ext uri="{D42A27DB-BD31-4B8C-83A1-F6EECF244321}">
                <p14:modId xmlns:p14="http://schemas.microsoft.com/office/powerpoint/2010/main" val="4091682290"/>
              </p:ext>
            </p:extLst>
          </p:nvPr>
        </p:nvGraphicFramePr>
        <p:xfrm>
          <a:off x="1293812" y="1676400"/>
          <a:ext cx="10432024" cy="4463132"/>
        </p:xfrm>
        <a:graphic>
          <a:graphicData uri="http://schemas.openxmlformats.org/drawingml/2006/table">
            <a:tbl>
              <a:tblPr firstRow="1" bandRow="1">
                <a:tableStyleId>{3B4B98B0-60AC-42C2-AFA5-B58CD77FA1E5}</a:tableStyleId>
              </a:tblPr>
              <a:tblGrid>
                <a:gridCol w="2608006">
                  <a:extLst>
                    <a:ext uri="{9D8B030D-6E8A-4147-A177-3AD203B41FA5}">
                      <a16:colId xmlns:a16="http://schemas.microsoft.com/office/drawing/2014/main" val="2058147594"/>
                    </a:ext>
                  </a:extLst>
                </a:gridCol>
                <a:gridCol w="2608006">
                  <a:extLst>
                    <a:ext uri="{9D8B030D-6E8A-4147-A177-3AD203B41FA5}">
                      <a16:colId xmlns:a16="http://schemas.microsoft.com/office/drawing/2014/main" val="3666419236"/>
                    </a:ext>
                  </a:extLst>
                </a:gridCol>
                <a:gridCol w="2608006">
                  <a:extLst>
                    <a:ext uri="{9D8B030D-6E8A-4147-A177-3AD203B41FA5}">
                      <a16:colId xmlns:a16="http://schemas.microsoft.com/office/drawing/2014/main" val="4187409902"/>
                    </a:ext>
                  </a:extLst>
                </a:gridCol>
                <a:gridCol w="2608006">
                  <a:extLst>
                    <a:ext uri="{9D8B030D-6E8A-4147-A177-3AD203B41FA5}">
                      <a16:colId xmlns:a16="http://schemas.microsoft.com/office/drawing/2014/main" val="2244875182"/>
                    </a:ext>
                  </a:extLst>
                </a:gridCol>
              </a:tblGrid>
              <a:tr h="370637">
                <a:tc>
                  <a:txBody>
                    <a:bodyPr/>
                    <a:lstStyle/>
                    <a:p>
                      <a:pPr algn="ctr"/>
                      <a:r>
                        <a:rPr lang="en-US" sz="1100" b="1" dirty="0">
                          <a:solidFill>
                            <a:schemeClr val="tx1"/>
                          </a:solidFill>
                        </a:rPr>
                        <a:t>Step 1:</a:t>
                      </a:r>
                    </a:p>
                    <a:p>
                      <a:pPr algn="ctr"/>
                      <a:r>
                        <a:rPr lang="en-US" sz="1400" b="0" dirty="0"/>
                        <a:t>Free Initial Consultation</a:t>
                      </a:r>
                    </a:p>
                  </a:txBody>
                  <a:tcPr/>
                </a:tc>
                <a:tc>
                  <a:txBody>
                    <a:bodyPr/>
                    <a:lstStyle/>
                    <a:p>
                      <a:pPr algn="ctr"/>
                      <a:r>
                        <a:rPr lang="en-US" sz="1100" b="1" dirty="0">
                          <a:solidFill>
                            <a:schemeClr val="tx1"/>
                          </a:solidFill>
                        </a:rPr>
                        <a:t>Step 2:</a:t>
                      </a:r>
                    </a:p>
                    <a:p>
                      <a:pPr algn="ctr"/>
                      <a:r>
                        <a:rPr lang="en-US" sz="1400" b="0" dirty="0"/>
                        <a:t>Client Engagement</a:t>
                      </a:r>
                    </a:p>
                  </a:txBody>
                  <a:tcPr/>
                </a:tc>
                <a:tc>
                  <a:txBody>
                    <a:bodyPr/>
                    <a:lstStyle/>
                    <a:p>
                      <a:pPr algn="ctr"/>
                      <a:r>
                        <a:rPr lang="en-US" sz="1100" b="1" dirty="0">
                          <a:solidFill>
                            <a:schemeClr val="tx1"/>
                          </a:solidFill>
                        </a:rPr>
                        <a:t>Step 3:</a:t>
                      </a:r>
                    </a:p>
                    <a:p>
                      <a:pPr algn="ctr"/>
                      <a:r>
                        <a:rPr lang="en-US" sz="1400" b="0" dirty="0"/>
                        <a:t>Draft Review Meeting</a:t>
                      </a:r>
                    </a:p>
                  </a:txBody>
                  <a:tcPr/>
                </a:tc>
                <a:tc>
                  <a:txBody>
                    <a:bodyPr/>
                    <a:lstStyle/>
                    <a:p>
                      <a:pPr algn="ctr"/>
                      <a:r>
                        <a:rPr lang="en-US" sz="1100" b="1" dirty="0"/>
                        <a:t>Step 4:</a:t>
                      </a:r>
                    </a:p>
                    <a:p>
                      <a:pPr algn="ctr"/>
                      <a:r>
                        <a:rPr lang="en-US" sz="1400" b="0" dirty="0"/>
                        <a:t>Signing Meeting</a:t>
                      </a:r>
                    </a:p>
                  </a:txBody>
                  <a:tcPr/>
                </a:tc>
                <a:extLst>
                  <a:ext uri="{0D108BD9-81ED-4DB2-BD59-A6C34878D82A}">
                    <a16:rowId xmlns:a16="http://schemas.microsoft.com/office/drawing/2014/main" val="3960672217"/>
                  </a:ext>
                </a:extLst>
              </a:tr>
              <a:tr h="3990692">
                <a:tc>
                  <a:txBody>
                    <a:bodyPr/>
                    <a:lstStyle/>
                    <a:p>
                      <a:endParaRPr lang="en-US" sz="1400" dirty="0">
                        <a:latin typeface="Castellar" panose="020A0402060406010301" pitchFamily="18" charset="0"/>
                        <a:cs typeface="Aldhabi" panose="020B0604020202020204" pitchFamily="2" charset="-78"/>
                      </a:endParaRPr>
                    </a:p>
                    <a:p>
                      <a:pPr algn="ctr"/>
                      <a:r>
                        <a:rPr lang="en-US" sz="1400" b="1" dirty="0">
                          <a:latin typeface="Walbaum Text" panose="020B0604020202020204" pitchFamily="18" charset="0"/>
                          <a:cs typeface="Raavi" panose="020B0502040204020203" pitchFamily="34" charset="0"/>
                        </a:rPr>
                        <a:t>Client to complete questionnaire prior to consultation if possible</a:t>
                      </a: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p>
                      <a:pPr algn="ctr"/>
                      <a:endParaRPr lang="en-US" sz="1400" b="1" dirty="0">
                        <a:latin typeface="Walbaum Text" panose="020B0604020202020204" pitchFamily="18" charset="0"/>
                        <a:cs typeface="Raavi" panose="020B0502040204020203" pitchFamily="34" charset="0"/>
                      </a:endParaRPr>
                    </a:p>
                  </a:txBody>
                  <a:tcPr>
                    <a:lnR w="12700" cap="flat" cmpd="sng" algn="ctr">
                      <a:solidFill>
                        <a:schemeClr val="tx1"/>
                      </a:solidFill>
                      <a:prstDash val="solid"/>
                      <a:round/>
                      <a:headEnd type="none" w="med" len="med"/>
                      <a:tailEnd type="none" w="med" len="med"/>
                    </a:ln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Engagement letter sent to be signed by client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astellar" panose="020A0402060406010301"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Draft documents sent to client and draft review held in person or via Zoom</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Client comes in to sign documents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Client pays final balance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Client takes home signed originals in portfolio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latin typeface="Walbaum Text" panose="02070503080703020303" pitchFamily="18" charset="0"/>
                        <a:cs typeface="Aldhabi" panose="020B0604020202020204"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Walbaum Text" panose="02070503080703020303" pitchFamily="18" charset="0"/>
                          <a:cs typeface="Aldhabi" panose="020B0604020202020204" pitchFamily="2" charset="-78"/>
                        </a:rPr>
                        <a:t>We record any deeds and provide copies to client</a:t>
                      </a:r>
                      <a:endParaRPr lang="en-US" dirty="0"/>
                    </a:p>
                  </a:txBody>
                  <a:tcPr>
                    <a:lnL w="12700" cap="flat" cmpd="sng" algn="ctr">
                      <a:solidFill>
                        <a:schemeClr val="tx1"/>
                      </a:solidFill>
                      <a:prstDash val="solid"/>
                      <a:round/>
                      <a:headEnd type="none" w="med" len="med"/>
                      <a:tailEnd type="none" w="med" len="med"/>
                    </a:lnL>
                    <a:solidFill>
                      <a:schemeClr val="bg1">
                        <a:alpha val="20000"/>
                      </a:schemeClr>
                    </a:solidFill>
                  </a:tcPr>
                </a:tc>
                <a:extLst>
                  <a:ext uri="{0D108BD9-81ED-4DB2-BD59-A6C34878D82A}">
                    <a16:rowId xmlns:a16="http://schemas.microsoft.com/office/drawing/2014/main" val="2130567219"/>
                  </a:ext>
                </a:extLst>
              </a:tr>
            </a:tbl>
          </a:graphicData>
        </a:graphic>
      </p:graphicFrame>
      <p:sp>
        <p:nvSpPr>
          <p:cNvPr id="11" name="TextBox 10">
            <a:extLst>
              <a:ext uri="{FF2B5EF4-FFF2-40B4-BE49-F238E27FC236}">
                <a16:creationId xmlns:a16="http://schemas.microsoft.com/office/drawing/2014/main" id="{DF5F21EA-4D6F-957C-1618-15EDC94702D4}"/>
              </a:ext>
            </a:extLst>
          </p:cNvPr>
          <p:cNvSpPr txBox="1"/>
          <p:nvPr/>
        </p:nvSpPr>
        <p:spPr>
          <a:xfrm>
            <a:off x="1283544" y="5186082"/>
            <a:ext cx="4429868" cy="480131"/>
          </a:xfrm>
          <a:prstGeom prst="rect">
            <a:avLst/>
          </a:prstGeom>
          <a:solidFill>
            <a:schemeClr val="bg1"/>
          </a:solidFill>
          <a:effectLst>
            <a:softEdge rad="31750"/>
          </a:effectLst>
        </p:spPr>
        <p:txBody>
          <a:bodyPr wrap="square" rtlCol="0">
            <a:spAutoFit/>
          </a:bodyPr>
          <a:lstStyle/>
          <a:p>
            <a:pPr>
              <a:lnSpc>
                <a:spcPct val="90000"/>
              </a:lnSpc>
            </a:pPr>
            <a:r>
              <a:rPr lang="en-US" sz="1400" b="1" dirty="0"/>
              <a:t>*</a:t>
            </a:r>
            <a:r>
              <a:rPr lang="en-US" sz="1400" dirty="0"/>
              <a:t>Client to pay deposit at consultation or with signed engagement letter.</a:t>
            </a:r>
          </a:p>
        </p:txBody>
      </p:sp>
      <p:sp>
        <p:nvSpPr>
          <p:cNvPr id="2" name="Title 1"/>
          <p:cNvSpPr>
            <a:spLocks noGrp="1"/>
          </p:cNvSpPr>
          <p:nvPr>
            <p:ph type="title"/>
          </p:nvPr>
        </p:nvSpPr>
        <p:spPr/>
        <p:txBody>
          <a:bodyPr/>
          <a:lstStyle/>
          <a:p>
            <a:r>
              <a:rPr lang="en-US" dirty="0"/>
              <a:t>Estate Planning Timeline</a:t>
            </a:r>
          </a:p>
        </p:txBody>
      </p:sp>
      <p:sp>
        <p:nvSpPr>
          <p:cNvPr id="3" name="Text Placeholder 2">
            <a:extLst>
              <a:ext uri="{FF2B5EF4-FFF2-40B4-BE49-F238E27FC236}">
                <a16:creationId xmlns:a16="http://schemas.microsoft.com/office/drawing/2014/main" id="{5181F460-81D5-7CA5-337C-7D30877712BD}"/>
              </a:ext>
            </a:extLst>
          </p:cNvPr>
          <p:cNvSpPr txBox="1">
            <a:spLocks/>
          </p:cNvSpPr>
          <p:nvPr/>
        </p:nvSpPr>
        <p:spPr>
          <a:xfrm>
            <a:off x="1287743" y="304800"/>
            <a:ext cx="5340069" cy="381000"/>
          </a:xfrm>
          <a:prstGeom prst="rect">
            <a:avLst/>
          </a:prstGeom>
          <a:solidFill>
            <a:schemeClr val="bg1"/>
          </a:solidFill>
          <a:effectLst>
            <a:glow rad="63500">
              <a:schemeClr val="accent1">
                <a:satMod val="175000"/>
                <a:alpha val="40000"/>
              </a:schemeClr>
            </a:glow>
            <a:softEdge rad="63500"/>
          </a:effectLst>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r>
              <a:rPr lang="en-US" dirty="0">
                <a:latin typeface="Lucida Calligraphy" panose="03010101010101010101" pitchFamily="66" charset="0"/>
              </a:rPr>
              <a:t>How does the process work?</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tree&#10;&#10;Description automatically generated">
            <a:extLst>
              <a:ext uri="{FF2B5EF4-FFF2-40B4-BE49-F238E27FC236}">
                <a16:creationId xmlns:a16="http://schemas.microsoft.com/office/drawing/2014/main" id="{A097F068-27DD-648F-C156-479E06075C6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660" b="14660"/>
          <a:stretch/>
        </p:blipFill>
        <p:spPr>
          <a:xfrm>
            <a:off x="1293813" y="1676400"/>
            <a:ext cx="9601200" cy="4495800"/>
          </a:xfrm>
          <a:noFill/>
        </p:spPr>
      </p:pic>
      <p:sp>
        <p:nvSpPr>
          <p:cNvPr id="9" name="Text Placeholder 2">
            <a:extLst>
              <a:ext uri="{FF2B5EF4-FFF2-40B4-BE49-F238E27FC236}">
                <a16:creationId xmlns:a16="http://schemas.microsoft.com/office/drawing/2014/main" id="{AFF22A9C-3DA2-2A2C-1B6F-9728E8313424}"/>
              </a:ext>
            </a:extLst>
          </p:cNvPr>
          <p:cNvSpPr txBox="1">
            <a:spLocks/>
          </p:cNvSpPr>
          <p:nvPr/>
        </p:nvSpPr>
        <p:spPr>
          <a:xfrm>
            <a:off x="1293813" y="228600"/>
            <a:ext cx="9601200" cy="1371600"/>
          </a:xfrm>
          <a:prstGeom prst="rect">
            <a:avLst/>
          </a:prstGeom>
          <a:solidFill>
            <a:schemeClr val="bg1"/>
          </a:solidFill>
          <a:effectLst>
            <a:softEdge rad="127000"/>
          </a:effectLst>
        </p:spPr>
        <p:txBody>
          <a:bodyPr vert="horz" lIns="91440" tIns="45720" rIns="91440" bIns="45720" rtlCol="0">
            <a:normAutofit fontScale="77500" lnSpcReduction="20000"/>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nSpc>
                <a:spcPct val="170000"/>
              </a:lnSpc>
              <a:buNone/>
            </a:pPr>
            <a:r>
              <a:rPr lang="en-US" sz="2000" dirty="0">
                <a:latin typeface="Walbaum Text" panose="02070503080703020303" pitchFamily="18" charset="0"/>
              </a:rPr>
              <a:t>The Law Office of Karen Monk, LLC specializes in Estate Planning.  We bring a client-centered approach to every case and customize our support to your individual needs. We will work closely with you to ensure you and your loved ones are cared for and protected. </a:t>
            </a:r>
          </a:p>
        </p:txBody>
      </p:sp>
      <p:sp>
        <p:nvSpPr>
          <p:cNvPr id="11" name="Rectangle 10">
            <a:extLst>
              <a:ext uri="{FF2B5EF4-FFF2-40B4-BE49-F238E27FC236}">
                <a16:creationId xmlns:a16="http://schemas.microsoft.com/office/drawing/2014/main" id="{07DF998B-5E05-BF43-8431-15E4B650BEFE}"/>
              </a:ext>
            </a:extLst>
          </p:cNvPr>
          <p:cNvSpPr/>
          <p:nvPr/>
        </p:nvSpPr>
        <p:spPr>
          <a:xfrm rot="20525741">
            <a:off x="3749612" y="2673157"/>
            <a:ext cx="51427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Ready to Book?</a:t>
            </a:r>
          </a:p>
        </p:txBody>
      </p:sp>
    </p:spTree>
    <p:extLst>
      <p:ext uri="{BB962C8B-B14F-4D97-AF65-F5344CB8AC3E}">
        <p14:creationId xmlns:p14="http://schemas.microsoft.com/office/powerpoint/2010/main" val="20165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5C5190-6869-5F1F-06D3-196EB81D1B69}"/>
              </a:ext>
            </a:extLst>
          </p:cNvPr>
          <p:cNvSpPr>
            <a:spLocks noGrp="1"/>
          </p:cNvSpPr>
          <p:nvPr>
            <p:ph type="title"/>
          </p:nvPr>
        </p:nvSpPr>
        <p:spPr>
          <a:xfrm>
            <a:off x="1293813" y="381000"/>
            <a:ext cx="9601200" cy="1143000"/>
          </a:xfrm>
        </p:spPr>
        <p:txBody>
          <a:bodyPr/>
          <a:lstStyle/>
          <a:p>
            <a:r>
              <a:rPr lang="en-US" u="sng" dirty="0"/>
              <a:t>Common Questions</a:t>
            </a:r>
          </a:p>
        </p:txBody>
      </p:sp>
      <p:sp>
        <p:nvSpPr>
          <p:cNvPr id="14" name="Text Placeholder 2">
            <a:extLst>
              <a:ext uri="{FF2B5EF4-FFF2-40B4-BE49-F238E27FC236}">
                <a16:creationId xmlns:a16="http://schemas.microsoft.com/office/drawing/2014/main" id="{439E2F23-C872-4153-0780-048D1573EEBB}"/>
              </a:ext>
            </a:extLst>
          </p:cNvPr>
          <p:cNvSpPr>
            <a:spLocks noGrp="1"/>
          </p:cNvSpPr>
          <p:nvPr>
            <p:ph type="body" idx="1"/>
          </p:nvPr>
        </p:nvSpPr>
        <p:spPr>
          <a:xfrm>
            <a:off x="1293813" y="1676399"/>
            <a:ext cx="4701142" cy="762001"/>
          </a:xfrm>
          <a:solidFill>
            <a:schemeClr val="bg1"/>
          </a:solidFill>
          <a:effectLst>
            <a:softEdge rad="127000"/>
          </a:effectLst>
        </p:spPr>
        <p:txBody>
          <a:bodyPr/>
          <a:lstStyle/>
          <a:p>
            <a:r>
              <a:rPr lang="en-US" dirty="0">
                <a:latin typeface="Lucida Calligraphy" panose="03010101010101010101" pitchFamily="66" charset="0"/>
              </a:rPr>
              <a:t>What is an Estate Plan?</a:t>
            </a:r>
          </a:p>
        </p:txBody>
      </p:sp>
      <p:sp>
        <p:nvSpPr>
          <p:cNvPr id="16" name="Content Placeholder 3">
            <a:extLst>
              <a:ext uri="{FF2B5EF4-FFF2-40B4-BE49-F238E27FC236}">
                <a16:creationId xmlns:a16="http://schemas.microsoft.com/office/drawing/2014/main" id="{063B8A3A-C850-4B34-341A-984E282E9CFA}"/>
              </a:ext>
            </a:extLst>
          </p:cNvPr>
          <p:cNvSpPr>
            <a:spLocks noGrp="1"/>
          </p:cNvSpPr>
          <p:nvPr>
            <p:ph sz="half" idx="2"/>
          </p:nvPr>
        </p:nvSpPr>
        <p:spPr>
          <a:xfrm>
            <a:off x="1293812" y="2516457"/>
            <a:ext cx="4701142" cy="3655743"/>
          </a:xfrm>
        </p:spPr>
        <p:txBody>
          <a:bodyPr>
            <a:normAutofit fontScale="92500" lnSpcReduction="10000"/>
          </a:bodyPr>
          <a:lstStyle/>
          <a:p>
            <a:pPr>
              <a:lnSpc>
                <a:spcPct val="160000"/>
              </a:lnSpc>
            </a:pPr>
            <a:r>
              <a:rPr lang="en-US" sz="1500" dirty="0"/>
              <a:t>An estate plan is a set of documents that serve as a “road map” for personal, medical, and financial decisions in case of your incapacity or death. </a:t>
            </a:r>
          </a:p>
          <a:p>
            <a:pPr>
              <a:lnSpc>
                <a:spcPct val="160000"/>
              </a:lnSpc>
            </a:pPr>
            <a:r>
              <a:rPr lang="en-US" sz="1500" dirty="0"/>
              <a:t>Your estate is simply everything you own – your home, other properties, bank accounts, investments, retirement benefits, IRAs, insurance policies, collectibles, and personal belongings.</a:t>
            </a:r>
          </a:p>
        </p:txBody>
      </p:sp>
      <p:sp>
        <p:nvSpPr>
          <p:cNvPr id="18" name="Text Placeholder 4">
            <a:extLst>
              <a:ext uri="{FF2B5EF4-FFF2-40B4-BE49-F238E27FC236}">
                <a16:creationId xmlns:a16="http://schemas.microsoft.com/office/drawing/2014/main" id="{A85645EF-066B-3C9C-E6FC-F6AEA8F940E9}"/>
              </a:ext>
            </a:extLst>
          </p:cNvPr>
          <p:cNvSpPr>
            <a:spLocks noGrp="1"/>
          </p:cNvSpPr>
          <p:nvPr>
            <p:ph type="body" sz="quarter" idx="3"/>
          </p:nvPr>
        </p:nvSpPr>
        <p:spPr>
          <a:xfrm>
            <a:off x="6191754" y="1600201"/>
            <a:ext cx="4703259" cy="838200"/>
          </a:xfrm>
          <a:solidFill>
            <a:schemeClr val="bg1"/>
          </a:solidFill>
          <a:effectLst>
            <a:softEdge rad="127000"/>
          </a:effectLst>
        </p:spPr>
        <p:txBody>
          <a:bodyPr/>
          <a:lstStyle/>
          <a:p>
            <a:r>
              <a:rPr lang="en-US" dirty="0">
                <a:latin typeface="Lucida Calligraphy" panose="03010101010101010101" pitchFamily="66" charset="0"/>
              </a:rPr>
              <a:t>What happens if I don’t have an Estate Plan?</a:t>
            </a:r>
          </a:p>
        </p:txBody>
      </p:sp>
      <p:sp>
        <p:nvSpPr>
          <p:cNvPr id="20" name="Content Placeholder 5">
            <a:extLst>
              <a:ext uri="{FF2B5EF4-FFF2-40B4-BE49-F238E27FC236}">
                <a16:creationId xmlns:a16="http://schemas.microsoft.com/office/drawing/2014/main" id="{BD734C67-3CC5-F95D-5F2C-56EF1FAB6B51}"/>
              </a:ext>
            </a:extLst>
          </p:cNvPr>
          <p:cNvSpPr>
            <a:spLocks noGrp="1"/>
          </p:cNvSpPr>
          <p:nvPr>
            <p:ph sz="quarter" idx="4"/>
          </p:nvPr>
        </p:nvSpPr>
        <p:spPr>
          <a:xfrm>
            <a:off x="6191754" y="2516457"/>
            <a:ext cx="4703259" cy="3655743"/>
          </a:xfrm>
        </p:spPr>
        <p:txBody>
          <a:bodyPr>
            <a:normAutofit fontScale="92500" lnSpcReduction="10000"/>
          </a:bodyPr>
          <a:lstStyle/>
          <a:p>
            <a:pPr>
              <a:lnSpc>
                <a:spcPct val="160000"/>
              </a:lnSpc>
            </a:pPr>
            <a:r>
              <a:rPr lang="en-US" sz="1600" dirty="0"/>
              <a:t>Without an estate plan, Colorado’s intestate (no will) succession laws will determine how your property will be distributed and court proceedings will determine who will be named guardian of any minor children. Other court proceedings like guardianships or conservatorships may occur during your lifetime to empower people to handle your affairs if you were unable. This process can be expensive, time consuming and may lead to family disputes.</a:t>
            </a:r>
          </a:p>
        </p:txBody>
      </p:sp>
    </p:spTree>
    <p:extLst>
      <p:ext uri="{BB962C8B-B14F-4D97-AF65-F5344CB8AC3E}">
        <p14:creationId xmlns:p14="http://schemas.microsoft.com/office/powerpoint/2010/main" val="4009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5C5190-6869-5F1F-06D3-196EB81D1B69}"/>
              </a:ext>
            </a:extLst>
          </p:cNvPr>
          <p:cNvSpPr>
            <a:spLocks noGrp="1"/>
          </p:cNvSpPr>
          <p:nvPr>
            <p:ph type="title"/>
          </p:nvPr>
        </p:nvSpPr>
        <p:spPr>
          <a:xfrm>
            <a:off x="1293813" y="381000"/>
            <a:ext cx="9601200" cy="1143000"/>
          </a:xfrm>
        </p:spPr>
        <p:txBody>
          <a:bodyPr/>
          <a:lstStyle/>
          <a:p>
            <a:r>
              <a:rPr lang="en-US" u="sng" dirty="0"/>
              <a:t>Common Questions</a:t>
            </a:r>
          </a:p>
        </p:txBody>
      </p:sp>
      <p:sp>
        <p:nvSpPr>
          <p:cNvPr id="14" name="Text Placeholder 2">
            <a:extLst>
              <a:ext uri="{FF2B5EF4-FFF2-40B4-BE49-F238E27FC236}">
                <a16:creationId xmlns:a16="http://schemas.microsoft.com/office/drawing/2014/main" id="{439E2F23-C872-4153-0780-048D1573EEBB}"/>
              </a:ext>
            </a:extLst>
          </p:cNvPr>
          <p:cNvSpPr>
            <a:spLocks noGrp="1"/>
          </p:cNvSpPr>
          <p:nvPr>
            <p:ph type="body" idx="1"/>
          </p:nvPr>
        </p:nvSpPr>
        <p:spPr>
          <a:xfrm>
            <a:off x="1293812" y="1676399"/>
            <a:ext cx="8686799" cy="762001"/>
          </a:xfrm>
          <a:solidFill>
            <a:schemeClr val="bg1"/>
          </a:solidFill>
          <a:effectLst>
            <a:softEdge rad="127000"/>
          </a:effectLst>
        </p:spPr>
        <p:txBody>
          <a:bodyPr/>
          <a:lstStyle/>
          <a:p>
            <a:r>
              <a:rPr lang="en-US" dirty="0">
                <a:latin typeface="Lucida Calligraphy" panose="03010101010101010101" pitchFamily="66" charset="0"/>
              </a:rPr>
              <a:t>What is the difference between a Will and a Trust?</a:t>
            </a:r>
          </a:p>
        </p:txBody>
      </p:sp>
      <p:sp>
        <p:nvSpPr>
          <p:cNvPr id="16" name="Content Placeholder 3">
            <a:extLst>
              <a:ext uri="{FF2B5EF4-FFF2-40B4-BE49-F238E27FC236}">
                <a16:creationId xmlns:a16="http://schemas.microsoft.com/office/drawing/2014/main" id="{063B8A3A-C850-4B34-341A-984E282E9CFA}"/>
              </a:ext>
            </a:extLst>
          </p:cNvPr>
          <p:cNvSpPr>
            <a:spLocks noGrp="1"/>
          </p:cNvSpPr>
          <p:nvPr>
            <p:ph sz="half" idx="2"/>
          </p:nvPr>
        </p:nvSpPr>
        <p:spPr>
          <a:xfrm>
            <a:off x="1293812" y="2516457"/>
            <a:ext cx="8610600" cy="3655743"/>
          </a:xfrm>
        </p:spPr>
        <p:txBody>
          <a:bodyPr>
            <a:noAutofit/>
          </a:bodyPr>
          <a:lstStyle/>
          <a:p>
            <a:pPr marL="0" indent="0" algn="l" fontAlgn="base">
              <a:spcBef>
                <a:spcPts val="0"/>
              </a:spcBef>
              <a:buNone/>
            </a:pPr>
            <a:r>
              <a:rPr lang="en-US" sz="1200" b="1" i="0" dirty="0">
                <a:effectLst/>
              </a:rPr>
              <a:t>How and when they take effect</a:t>
            </a:r>
          </a:p>
          <a:p>
            <a:pPr marL="342900" indent="-171450" fontAlgn="base">
              <a:lnSpc>
                <a:spcPct val="100000"/>
              </a:lnSpc>
              <a:spcBef>
                <a:spcPts val="0"/>
              </a:spcBef>
            </a:pPr>
            <a:r>
              <a:rPr lang="en-US" sz="1100" b="0" i="0" dirty="0">
                <a:effectLst/>
              </a:rPr>
              <a:t>Wills don’t go into effect until you pass away</a:t>
            </a:r>
          </a:p>
          <a:p>
            <a:pPr marL="342900" indent="-171450" fontAlgn="base">
              <a:lnSpc>
                <a:spcPct val="100000"/>
              </a:lnSpc>
              <a:spcBef>
                <a:spcPts val="0"/>
              </a:spcBef>
            </a:pPr>
            <a:r>
              <a:rPr lang="en-US" sz="1100" dirty="0"/>
              <a:t>T</a:t>
            </a:r>
            <a:r>
              <a:rPr lang="en-US" sz="1100" b="0" i="0" dirty="0">
                <a:effectLst/>
              </a:rPr>
              <a:t>rusts are effective immediately upon signing and funding </a:t>
            </a:r>
          </a:p>
          <a:p>
            <a:pPr marL="0" indent="0" fontAlgn="base">
              <a:lnSpc>
                <a:spcPct val="100000"/>
              </a:lnSpc>
              <a:spcBef>
                <a:spcPts val="0"/>
              </a:spcBef>
              <a:buNone/>
            </a:pPr>
            <a:endParaRPr lang="en-US" sz="1100" b="0" i="0" dirty="0">
              <a:effectLst/>
            </a:endParaRPr>
          </a:p>
          <a:p>
            <a:pPr marL="0" indent="0" algn="l" fontAlgn="base">
              <a:spcBef>
                <a:spcPts val="0"/>
              </a:spcBef>
              <a:buNone/>
            </a:pPr>
            <a:r>
              <a:rPr lang="en-US" sz="1200" b="1" dirty="0"/>
              <a:t>Control over distribution</a:t>
            </a:r>
          </a:p>
          <a:p>
            <a:pPr marL="342900" indent="-171450" fontAlgn="base">
              <a:spcBef>
                <a:spcPts val="0"/>
              </a:spcBef>
            </a:pPr>
            <a:r>
              <a:rPr lang="en-US" sz="1200" b="0" i="0" dirty="0">
                <a:effectLst/>
              </a:rPr>
              <a:t>​​</a:t>
            </a:r>
            <a:r>
              <a:rPr lang="en-US" sz="1100" dirty="0"/>
              <a:t>Wills </a:t>
            </a:r>
            <a:r>
              <a:rPr lang="en-US" sz="1100" b="0" i="0" dirty="0">
                <a:effectLst/>
              </a:rPr>
              <a:t>offer somewhat limited control over the distribution of assets</a:t>
            </a:r>
          </a:p>
          <a:p>
            <a:pPr marL="342900" indent="-171450" fontAlgn="base">
              <a:spcBef>
                <a:spcPts val="0"/>
              </a:spcBef>
            </a:pPr>
            <a:r>
              <a:rPr lang="en-US" sz="1100" dirty="0"/>
              <a:t>Trusts</a:t>
            </a:r>
            <a:r>
              <a:rPr lang="en-US" sz="1100" b="0" i="0" dirty="0">
                <a:effectLst/>
              </a:rPr>
              <a:t> offer greater control over when and how your assets are distributed</a:t>
            </a:r>
          </a:p>
          <a:p>
            <a:pPr marL="342900" indent="-171450" fontAlgn="base">
              <a:spcBef>
                <a:spcPts val="0"/>
              </a:spcBef>
            </a:pPr>
            <a:endParaRPr lang="en-US" sz="1100" b="0" i="0" dirty="0">
              <a:effectLst/>
            </a:endParaRPr>
          </a:p>
          <a:p>
            <a:pPr marL="0" indent="0" algn="l" fontAlgn="base">
              <a:spcBef>
                <a:spcPts val="0"/>
              </a:spcBef>
              <a:buNone/>
            </a:pPr>
            <a:r>
              <a:rPr lang="en-US" sz="1100" b="0" i="0" dirty="0">
                <a:effectLst/>
              </a:rPr>
              <a:t>​​</a:t>
            </a:r>
            <a:r>
              <a:rPr lang="en-US" sz="1200" b="1" dirty="0"/>
              <a:t>Probate</a:t>
            </a:r>
          </a:p>
          <a:p>
            <a:pPr marL="342900" indent="-171450" fontAlgn="base">
              <a:lnSpc>
                <a:spcPct val="100000"/>
              </a:lnSpc>
              <a:spcBef>
                <a:spcPts val="0"/>
              </a:spcBef>
            </a:pPr>
            <a:r>
              <a:rPr lang="en-US" sz="1100" b="0" i="0" dirty="0">
                <a:effectLst/>
              </a:rPr>
              <a:t>Wills must go through some form of probate which </a:t>
            </a:r>
            <a:r>
              <a:rPr lang="en-US" sz="1100" dirty="0"/>
              <a:t>means a delay in distributing the estate</a:t>
            </a:r>
          </a:p>
          <a:p>
            <a:pPr marL="342900" indent="-171450" fontAlgn="base">
              <a:lnSpc>
                <a:spcPct val="100000"/>
              </a:lnSpc>
              <a:spcBef>
                <a:spcPts val="0"/>
              </a:spcBef>
            </a:pPr>
            <a:r>
              <a:rPr lang="en-US" sz="1100" dirty="0"/>
              <a:t>T</a:t>
            </a:r>
            <a:r>
              <a:rPr lang="en-US" sz="1100" b="0" i="0" dirty="0">
                <a:effectLst/>
              </a:rPr>
              <a:t>rusts are used to minimize or </a:t>
            </a:r>
            <a:r>
              <a:rPr lang="en-US" sz="1100" b="0" i="0" u="sng" dirty="0">
                <a:effectLst/>
              </a:rPr>
              <a:t>avoid probate entirely</a:t>
            </a:r>
            <a:r>
              <a:rPr lang="en-US" sz="1100" b="0" i="0" dirty="0">
                <a:effectLst/>
              </a:rPr>
              <a:t> which means faster access to inheritance</a:t>
            </a:r>
          </a:p>
          <a:p>
            <a:pPr marL="342900" indent="-171450" fontAlgn="base">
              <a:lnSpc>
                <a:spcPct val="100000"/>
              </a:lnSpc>
              <a:spcBef>
                <a:spcPts val="0"/>
              </a:spcBef>
            </a:pPr>
            <a:endParaRPr lang="en-US" sz="1200" dirty="0"/>
          </a:p>
          <a:p>
            <a:pPr marL="0" indent="0" fontAlgn="base">
              <a:lnSpc>
                <a:spcPct val="100000"/>
              </a:lnSpc>
              <a:spcBef>
                <a:spcPts val="0"/>
              </a:spcBef>
              <a:buNone/>
            </a:pPr>
            <a:r>
              <a:rPr lang="en-US" sz="1200" b="1" i="0" dirty="0">
                <a:effectLst/>
              </a:rPr>
              <a:t>Privacy</a:t>
            </a:r>
          </a:p>
          <a:p>
            <a:pPr marL="342900" indent="-171450" fontAlgn="base">
              <a:lnSpc>
                <a:spcPct val="100000"/>
              </a:lnSpc>
              <a:spcBef>
                <a:spcPts val="0"/>
              </a:spcBef>
            </a:pPr>
            <a:r>
              <a:rPr lang="en-US" sz="1100" b="0" i="0" dirty="0">
                <a:effectLst/>
              </a:rPr>
              <a:t>Wills are a matter of public record and can be read by anyone</a:t>
            </a:r>
            <a:endParaRPr lang="en-US" sz="1100" dirty="0"/>
          </a:p>
          <a:p>
            <a:pPr marL="342900" indent="-171450" fontAlgn="base">
              <a:lnSpc>
                <a:spcPct val="100000"/>
              </a:lnSpc>
              <a:spcBef>
                <a:spcPts val="0"/>
              </a:spcBef>
            </a:pPr>
            <a:r>
              <a:rPr lang="en-US" sz="1100" dirty="0"/>
              <a:t>T</a:t>
            </a:r>
            <a:r>
              <a:rPr lang="en-US" sz="1100" b="0" i="0" dirty="0">
                <a:effectLst/>
              </a:rPr>
              <a:t>rusts are private</a:t>
            </a:r>
          </a:p>
          <a:p>
            <a:pPr marL="0" indent="0" fontAlgn="base">
              <a:lnSpc>
                <a:spcPct val="100000"/>
              </a:lnSpc>
              <a:spcBef>
                <a:spcPts val="0"/>
              </a:spcBef>
              <a:buNone/>
            </a:pPr>
            <a:endParaRPr lang="en-US" sz="1200" b="1" i="0" dirty="0">
              <a:effectLst/>
            </a:endParaRPr>
          </a:p>
          <a:p>
            <a:pPr marL="0" indent="0" algn="l" fontAlgn="base">
              <a:spcBef>
                <a:spcPts val="0"/>
              </a:spcBef>
              <a:buNone/>
            </a:pPr>
            <a:r>
              <a:rPr lang="en-US" sz="1200" b="1" dirty="0"/>
              <a:t>Cost</a:t>
            </a:r>
          </a:p>
          <a:p>
            <a:pPr marL="342900" indent="-171450" fontAlgn="base">
              <a:lnSpc>
                <a:spcPct val="100000"/>
              </a:lnSpc>
              <a:spcBef>
                <a:spcPts val="0"/>
              </a:spcBef>
            </a:pPr>
            <a:r>
              <a:rPr lang="en-US" sz="1100" b="0" i="0" dirty="0">
                <a:effectLst/>
              </a:rPr>
              <a:t>Wills are less expensive upfront, but the estate will incur much more expense during the probate process</a:t>
            </a:r>
            <a:endParaRPr lang="en-US" sz="1100" dirty="0"/>
          </a:p>
          <a:p>
            <a:pPr marL="342900" indent="-171450" fontAlgn="base">
              <a:lnSpc>
                <a:spcPct val="100000"/>
              </a:lnSpc>
              <a:spcBef>
                <a:spcPts val="0"/>
              </a:spcBef>
            </a:pPr>
            <a:r>
              <a:rPr lang="en-US" sz="1100" dirty="0"/>
              <a:t>T</a:t>
            </a:r>
            <a:r>
              <a:rPr lang="en-US" sz="1100" b="0" i="0" dirty="0">
                <a:effectLst/>
              </a:rPr>
              <a:t>rusts are more expensive up front but can save the estate a considerable amount later by avoiding probate</a:t>
            </a:r>
          </a:p>
          <a:p>
            <a:pPr marL="0" indent="0" algn="l" fontAlgn="base">
              <a:spcBef>
                <a:spcPts val="0"/>
              </a:spcBef>
              <a:buNone/>
            </a:pPr>
            <a:endParaRPr lang="en-US" sz="1200" b="1" i="0" dirty="0">
              <a:effectLst/>
            </a:endParaRPr>
          </a:p>
        </p:txBody>
      </p:sp>
    </p:spTree>
    <p:extLst>
      <p:ext uri="{BB962C8B-B14F-4D97-AF65-F5344CB8AC3E}">
        <p14:creationId xmlns:p14="http://schemas.microsoft.com/office/powerpoint/2010/main" val="121550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F5C5190-6869-5F1F-06D3-196EB81D1B69}"/>
              </a:ext>
            </a:extLst>
          </p:cNvPr>
          <p:cNvSpPr>
            <a:spLocks noGrp="1"/>
          </p:cNvSpPr>
          <p:nvPr>
            <p:ph type="title"/>
          </p:nvPr>
        </p:nvSpPr>
        <p:spPr>
          <a:xfrm>
            <a:off x="1293813" y="381000"/>
            <a:ext cx="9601200" cy="1143000"/>
          </a:xfrm>
        </p:spPr>
        <p:txBody>
          <a:bodyPr/>
          <a:lstStyle/>
          <a:p>
            <a:r>
              <a:rPr lang="en-US" u="sng" dirty="0"/>
              <a:t>You should consider a Trust if…</a:t>
            </a:r>
          </a:p>
        </p:txBody>
      </p:sp>
      <p:sp>
        <p:nvSpPr>
          <p:cNvPr id="16" name="Content Placeholder 3">
            <a:extLst>
              <a:ext uri="{FF2B5EF4-FFF2-40B4-BE49-F238E27FC236}">
                <a16:creationId xmlns:a16="http://schemas.microsoft.com/office/drawing/2014/main" id="{063B8A3A-C850-4B34-341A-984E282E9CFA}"/>
              </a:ext>
            </a:extLst>
          </p:cNvPr>
          <p:cNvSpPr>
            <a:spLocks noGrp="1"/>
          </p:cNvSpPr>
          <p:nvPr>
            <p:ph sz="half" idx="2"/>
          </p:nvPr>
        </p:nvSpPr>
        <p:spPr>
          <a:xfrm>
            <a:off x="1293812" y="1600201"/>
            <a:ext cx="10439400" cy="4572000"/>
          </a:xfrm>
          <a:solidFill>
            <a:schemeClr val="bg1"/>
          </a:solidFill>
          <a:effectLst>
            <a:softEdge rad="127000"/>
          </a:effectLst>
        </p:spPr>
        <p:txBody>
          <a:bodyPr>
            <a:noAutofit/>
          </a:bodyPr>
          <a:lstStyle/>
          <a:p>
            <a:pPr marL="0" indent="0" fontAlgn="base">
              <a:lnSpc>
                <a:spcPct val="150000"/>
              </a:lnSpc>
              <a:spcBef>
                <a:spcPts val="0"/>
              </a:spcBef>
              <a:buNone/>
            </a:pPr>
            <a:r>
              <a:rPr lang="en-US" sz="2400" i="0" dirty="0">
                <a:effectLst/>
                <a:latin typeface="Walbaum Text" panose="02070503080703020303" pitchFamily="18" charset="0"/>
              </a:rPr>
              <a:t>… your estate contains real property, especially in more than 1 state</a:t>
            </a:r>
          </a:p>
          <a:p>
            <a:pPr marL="0" indent="0" fontAlgn="base">
              <a:lnSpc>
                <a:spcPct val="150000"/>
              </a:lnSpc>
              <a:spcBef>
                <a:spcPts val="0"/>
              </a:spcBef>
              <a:buNone/>
            </a:pPr>
            <a:r>
              <a:rPr lang="en-US" sz="2400" i="0" dirty="0">
                <a:effectLst/>
                <a:latin typeface="Walbaum Text" panose="02070503080703020303" pitchFamily="18" charset="0"/>
              </a:rPr>
              <a:t>… you have minor children</a:t>
            </a:r>
          </a:p>
          <a:p>
            <a:pPr marL="0" indent="0" fontAlgn="base">
              <a:lnSpc>
                <a:spcPct val="150000"/>
              </a:lnSpc>
              <a:spcBef>
                <a:spcPts val="0"/>
              </a:spcBef>
              <a:buNone/>
            </a:pPr>
            <a:r>
              <a:rPr lang="en-US" sz="2400" i="0" dirty="0">
                <a:effectLst/>
                <a:latin typeface="Walbaum Text" panose="02070503080703020303" pitchFamily="18" charset="0"/>
              </a:rPr>
              <a:t>… you are a blended family</a:t>
            </a:r>
          </a:p>
          <a:p>
            <a:pPr marL="0" indent="0" fontAlgn="base">
              <a:lnSpc>
                <a:spcPct val="150000"/>
              </a:lnSpc>
              <a:spcBef>
                <a:spcPts val="0"/>
              </a:spcBef>
              <a:buNone/>
            </a:pPr>
            <a:r>
              <a:rPr lang="en-US" sz="2400" dirty="0">
                <a:latin typeface="Walbaum Text" panose="02070503080703020303" pitchFamily="18" charset="0"/>
              </a:rPr>
              <a:t>… you are a business owner</a:t>
            </a:r>
          </a:p>
          <a:p>
            <a:pPr marL="0" indent="0" fontAlgn="base">
              <a:lnSpc>
                <a:spcPct val="150000"/>
              </a:lnSpc>
              <a:spcBef>
                <a:spcPts val="0"/>
              </a:spcBef>
              <a:buNone/>
            </a:pPr>
            <a:r>
              <a:rPr lang="en-US" sz="2400" i="0" dirty="0">
                <a:effectLst/>
                <a:latin typeface="Walbaum Text" panose="02070503080703020303" pitchFamily="18" charset="0"/>
              </a:rPr>
              <a:t>… your estate will be valued over $82,000</a:t>
            </a:r>
          </a:p>
          <a:p>
            <a:pPr marL="0" indent="0" fontAlgn="base">
              <a:lnSpc>
                <a:spcPct val="150000"/>
              </a:lnSpc>
              <a:spcBef>
                <a:spcPts val="0"/>
              </a:spcBef>
              <a:buNone/>
            </a:pPr>
            <a:r>
              <a:rPr lang="en-US" sz="2400" dirty="0">
                <a:latin typeface="Walbaum Text" panose="02070503080703020303" pitchFamily="18" charset="0"/>
              </a:rPr>
              <a:t>… you have special needs beneficiaries</a:t>
            </a:r>
          </a:p>
          <a:p>
            <a:pPr marL="0" indent="0" fontAlgn="base">
              <a:lnSpc>
                <a:spcPct val="150000"/>
              </a:lnSpc>
              <a:spcBef>
                <a:spcPts val="0"/>
              </a:spcBef>
              <a:buNone/>
            </a:pPr>
            <a:r>
              <a:rPr lang="en-US" sz="2400" i="0" dirty="0">
                <a:effectLst/>
                <a:latin typeface="Walbaum Text" panose="02070503080703020303" pitchFamily="18" charset="0"/>
              </a:rPr>
              <a:t>…</a:t>
            </a:r>
            <a:r>
              <a:rPr lang="en-US" sz="2400" dirty="0">
                <a:latin typeface="Walbaum Text" panose="02070503080703020303" pitchFamily="18" charset="0"/>
              </a:rPr>
              <a:t> you have firearms subject to the National Firearms Act</a:t>
            </a:r>
          </a:p>
          <a:p>
            <a:pPr marL="0" indent="0" fontAlgn="base">
              <a:lnSpc>
                <a:spcPct val="150000"/>
              </a:lnSpc>
              <a:spcBef>
                <a:spcPts val="0"/>
              </a:spcBef>
              <a:buNone/>
            </a:pPr>
            <a:r>
              <a:rPr lang="en-US" sz="2400" i="0" dirty="0">
                <a:effectLst/>
                <a:latin typeface="Walbaum Text" panose="02070503080703020303" pitchFamily="18" charset="0"/>
              </a:rPr>
              <a:t>… you want to provide specifically for pets</a:t>
            </a:r>
          </a:p>
          <a:p>
            <a:pPr marL="0" indent="0" algn="l" fontAlgn="base">
              <a:spcBef>
                <a:spcPts val="0"/>
              </a:spcBef>
              <a:buNone/>
            </a:pPr>
            <a:endParaRPr lang="en-US" sz="1200" b="1" i="0" dirty="0">
              <a:effectLst/>
            </a:endParaRPr>
          </a:p>
        </p:txBody>
      </p:sp>
    </p:spTree>
    <p:extLst>
      <p:ext uri="{BB962C8B-B14F-4D97-AF65-F5344CB8AC3E}">
        <p14:creationId xmlns:p14="http://schemas.microsoft.com/office/powerpoint/2010/main" val="28682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Estate Planning Packages</a:t>
            </a:r>
          </a:p>
        </p:txBody>
      </p:sp>
      <p:graphicFrame>
        <p:nvGraphicFramePr>
          <p:cNvPr id="11" name="Table 11">
            <a:extLst>
              <a:ext uri="{FF2B5EF4-FFF2-40B4-BE49-F238E27FC236}">
                <a16:creationId xmlns:a16="http://schemas.microsoft.com/office/drawing/2014/main" id="{3F298038-298F-8247-73A8-6083F6C2989D}"/>
              </a:ext>
            </a:extLst>
          </p:cNvPr>
          <p:cNvGraphicFramePr>
            <a:graphicFrameLocks noGrp="1"/>
          </p:cNvGraphicFramePr>
          <p:nvPr>
            <p:ph sz="half" idx="1"/>
            <p:extLst>
              <p:ext uri="{D42A27DB-BD31-4B8C-83A1-F6EECF244321}">
                <p14:modId xmlns:p14="http://schemas.microsoft.com/office/powerpoint/2010/main" val="356072779"/>
              </p:ext>
            </p:extLst>
          </p:nvPr>
        </p:nvGraphicFramePr>
        <p:xfrm>
          <a:off x="1293813" y="1537297"/>
          <a:ext cx="10786174" cy="4739640"/>
        </p:xfrm>
        <a:graphic>
          <a:graphicData uri="http://schemas.openxmlformats.org/drawingml/2006/table">
            <a:tbl>
              <a:tblPr firstRow="1" bandRow="1">
                <a:tableStyleId>{3B4B98B0-60AC-42C2-AFA5-B58CD77FA1E5}</a:tableStyleId>
              </a:tblPr>
              <a:tblGrid>
                <a:gridCol w="4994974">
                  <a:extLst>
                    <a:ext uri="{9D8B030D-6E8A-4147-A177-3AD203B41FA5}">
                      <a16:colId xmlns:a16="http://schemas.microsoft.com/office/drawing/2014/main" val="2011145053"/>
                    </a:ext>
                  </a:extLst>
                </a:gridCol>
                <a:gridCol w="5791200">
                  <a:extLst>
                    <a:ext uri="{9D8B030D-6E8A-4147-A177-3AD203B41FA5}">
                      <a16:colId xmlns:a16="http://schemas.microsoft.com/office/drawing/2014/main" val="709955985"/>
                    </a:ext>
                  </a:extLst>
                </a:gridCol>
              </a:tblGrid>
              <a:tr h="2899486">
                <a:tc>
                  <a:txBody>
                    <a:bodyPr/>
                    <a:lstStyle/>
                    <a:p>
                      <a:endParaRPr lang="en-US" sz="2000" b="0" dirty="0">
                        <a:latin typeface="Carmina Blk BT" panose="0207090308050A030404" pitchFamily="18" charset="0"/>
                      </a:endParaRPr>
                    </a:p>
                    <a:p>
                      <a:r>
                        <a:rPr lang="en-US" sz="2000" b="0" dirty="0">
                          <a:latin typeface="Carmina Blk BT" panose="0207090308050A030404" pitchFamily="18" charset="0"/>
                        </a:rPr>
                        <a:t>Will Package</a:t>
                      </a:r>
                    </a:p>
                    <a:p>
                      <a:endParaRPr lang="en-US" sz="1200" dirty="0"/>
                    </a:p>
                    <a:p>
                      <a:pPr marL="460375" indent="-171450">
                        <a:buFont typeface="Arial" panose="020B0604020202020204" pitchFamily="34" charset="0"/>
                        <a:buChar char="•"/>
                      </a:pPr>
                      <a:r>
                        <a:rPr lang="en-US" sz="1600" b="0" dirty="0"/>
                        <a:t>Will </a:t>
                      </a:r>
                      <a:r>
                        <a:rPr lang="en-US" sz="1400" b="1" dirty="0">
                          <a:latin typeface="Lucida Calligraphy" panose="03010101010101010101" pitchFamily="66" charset="0"/>
                        </a:rPr>
                        <a:t>plus</a:t>
                      </a:r>
                      <a:endParaRPr lang="en-US" sz="1400" b="1" dirty="0"/>
                    </a:p>
                    <a:p>
                      <a:pPr marL="687388" indent="-171450">
                        <a:buFont typeface="Arial" panose="020B0604020202020204" pitchFamily="34" charset="0"/>
                        <a:buChar char="•"/>
                      </a:pPr>
                      <a:r>
                        <a:rPr lang="en-US" sz="1400" b="0" dirty="0"/>
                        <a:t>Advance Directive (Living Will)</a:t>
                      </a:r>
                    </a:p>
                    <a:p>
                      <a:pPr marL="687388" indent="-171450">
                        <a:buFont typeface="Arial" panose="020B0604020202020204" pitchFamily="34" charset="0"/>
                        <a:buChar char="•"/>
                      </a:pPr>
                      <a:r>
                        <a:rPr lang="en-US" sz="1400" b="0" dirty="0"/>
                        <a:t>Medical Power of Attorney</a:t>
                      </a:r>
                    </a:p>
                    <a:p>
                      <a:pPr marL="687388" indent="-171450">
                        <a:buFont typeface="Arial" panose="020B0604020202020204" pitchFamily="34" charset="0"/>
                        <a:buChar char="•"/>
                      </a:pPr>
                      <a:r>
                        <a:rPr lang="en-US" sz="1400" b="0" dirty="0"/>
                        <a:t>Financial Power of Attorney</a:t>
                      </a:r>
                    </a:p>
                    <a:p>
                      <a:pPr marL="687388" indent="-171450">
                        <a:buFont typeface="Arial" panose="020B0604020202020204" pitchFamily="34" charset="0"/>
                        <a:buChar char="•"/>
                      </a:pPr>
                      <a:r>
                        <a:rPr lang="en-US" sz="1400" b="0" dirty="0"/>
                        <a:t>Instructions for Disposition of Last Remains</a:t>
                      </a:r>
                    </a:p>
                    <a:p>
                      <a:pPr marL="687388" indent="-171450">
                        <a:buFont typeface="Arial" panose="020B0604020202020204" pitchFamily="34" charset="0"/>
                        <a:buChar char="•"/>
                      </a:pPr>
                      <a:r>
                        <a:rPr lang="en-US" sz="1400" b="0" dirty="0"/>
                        <a:t>Memorandum for Disposition of Personal Property</a:t>
                      </a:r>
                    </a:p>
                    <a:p>
                      <a:pPr marL="460375" indent="-171450">
                        <a:buFont typeface="Arial" panose="020B0604020202020204" pitchFamily="34" charset="0"/>
                        <a:buChar char="•"/>
                      </a:pPr>
                      <a:endParaRPr lang="en-US" sz="1100" b="0" dirty="0"/>
                    </a:p>
                    <a:p>
                      <a:pPr marL="460375" indent="-171450">
                        <a:buFont typeface="Arial" panose="020B0604020202020204" pitchFamily="34" charset="0"/>
                        <a:buNone/>
                      </a:pPr>
                      <a:r>
                        <a:rPr lang="en-US" sz="1600" b="0" dirty="0">
                          <a:latin typeface="Carmina Blk BT" panose="0207090308050A030404" pitchFamily="18" charset="0"/>
                        </a:rPr>
                        <a:t>With Minor Children</a:t>
                      </a:r>
                    </a:p>
                    <a:p>
                      <a:pPr marL="460375" indent="-171450">
                        <a:buFont typeface="Arial" panose="020B0604020202020204" pitchFamily="34" charset="0"/>
                        <a:buNone/>
                      </a:pPr>
                      <a:endParaRPr lang="en-US" sz="1100" b="1" dirty="0"/>
                    </a:p>
                    <a:p>
                      <a:pPr marL="687388" indent="-171450">
                        <a:buFont typeface="Arial" panose="020B0604020202020204" pitchFamily="34" charset="0"/>
                        <a:buChar char="•"/>
                      </a:pPr>
                      <a:r>
                        <a:rPr lang="en-US" sz="1400" b="0" dirty="0"/>
                        <a:t>Will </a:t>
                      </a:r>
                      <a:r>
                        <a:rPr lang="en-US" sz="1400" b="0" u="sng" dirty="0"/>
                        <a:t>with Testamentary Trust</a:t>
                      </a:r>
                    </a:p>
                    <a:p>
                      <a:pPr marL="687388" indent="-171450">
                        <a:buFont typeface="Arial" panose="020B0604020202020204" pitchFamily="34" charset="0"/>
                        <a:buChar char="•"/>
                      </a:pPr>
                      <a:r>
                        <a:rPr lang="en-US" sz="1400" b="0" dirty="0"/>
                        <a:t>Appointment of Guardian</a:t>
                      </a:r>
                    </a:p>
                    <a:p>
                      <a:pPr marL="687388" indent="-171450">
                        <a:buFont typeface="Arial" panose="020B0604020202020204" pitchFamily="34" charset="0"/>
                        <a:buChar char="•"/>
                      </a:pPr>
                      <a:r>
                        <a:rPr lang="en-US" sz="1400" b="0" dirty="0"/>
                        <a:t>Parents’ Delegation of Powers</a:t>
                      </a:r>
                    </a:p>
                  </a:txBody>
                  <a:tcPr>
                    <a:lnR w="12700" cap="flat" cmpd="sng" algn="ctr">
                      <a:solidFill>
                        <a:schemeClr val="tx1"/>
                      </a:solidFill>
                      <a:prstDash val="solid"/>
                      <a:round/>
                      <a:headEnd type="none" w="med" len="med"/>
                      <a:tailEnd type="none" w="med" len="med"/>
                    </a:lnR>
                  </a:tcPr>
                </a:tc>
                <a:tc>
                  <a:txBody>
                    <a:bodyPr/>
                    <a:lstStyle/>
                    <a:p>
                      <a:endParaRPr lang="en-US" sz="2000" b="0" dirty="0">
                        <a:latin typeface="Carmina Blk BT" panose="0207090308050A030404" pitchFamily="18" charset="0"/>
                      </a:endParaRPr>
                    </a:p>
                    <a:p>
                      <a:r>
                        <a:rPr lang="en-US" sz="2000" b="0" dirty="0">
                          <a:latin typeface="Carmina Blk BT" panose="0207090308050A030404" pitchFamily="18" charset="0"/>
                        </a:rPr>
                        <a:t>Revocable Living Trust Package</a:t>
                      </a:r>
                    </a:p>
                    <a:p>
                      <a:endParaRPr lang="en-US" sz="1200" dirty="0"/>
                    </a:p>
                    <a:p>
                      <a:pPr marL="460375" indent="-171450">
                        <a:buFont typeface="Arial" panose="020B0604020202020204" pitchFamily="34" charset="0"/>
                        <a:buChar char="•"/>
                      </a:pPr>
                      <a:r>
                        <a:rPr lang="en-US" sz="1600" b="0" dirty="0"/>
                        <a:t>Trust Agreement </a:t>
                      </a:r>
                      <a:r>
                        <a:rPr lang="en-US" sz="1400" b="1" dirty="0">
                          <a:latin typeface="Lucida Calligraphy" panose="03010101010101010101" pitchFamily="66" charset="0"/>
                        </a:rPr>
                        <a:t>plus</a:t>
                      </a:r>
                    </a:p>
                    <a:p>
                      <a:pPr marL="687388" indent="-171450">
                        <a:buFont typeface="Arial" panose="020B0604020202020204" pitchFamily="34" charset="0"/>
                        <a:buChar char="•"/>
                      </a:pPr>
                      <a:r>
                        <a:rPr lang="en-US" sz="1400" b="0" dirty="0"/>
                        <a:t>Trust Funding Memorandum</a:t>
                      </a:r>
                    </a:p>
                    <a:p>
                      <a:pPr marL="687388" indent="-171450">
                        <a:buFont typeface="Arial" panose="020B0604020202020204" pitchFamily="34" charset="0"/>
                        <a:buChar char="•"/>
                      </a:pPr>
                      <a:r>
                        <a:rPr lang="en-US" sz="1400" b="0" dirty="0"/>
                        <a:t>Certificate of Trust</a:t>
                      </a:r>
                    </a:p>
                    <a:p>
                      <a:pPr marL="687388" indent="-171450">
                        <a:buFont typeface="Arial" panose="020B0604020202020204" pitchFamily="34" charset="0"/>
                        <a:buChar char="•"/>
                      </a:pPr>
                      <a:r>
                        <a:rPr lang="en-US" sz="1400" b="0" dirty="0"/>
                        <a:t>Statement of Authority</a:t>
                      </a:r>
                    </a:p>
                    <a:p>
                      <a:pPr marL="687388" indent="-171450">
                        <a:buFont typeface="Arial" panose="020B0604020202020204" pitchFamily="34" charset="0"/>
                        <a:buChar char="•"/>
                      </a:pPr>
                      <a:r>
                        <a:rPr lang="en-US" sz="1400" b="0" dirty="0"/>
                        <a:t>Deed</a:t>
                      </a:r>
                    </a:p>
                    <a:p>
                      <a:pPr marL="515938" indent="0">
                        <a:buFont typeface="Arial" panose="020B0604020202020204" pitchFamily="34" charset="0"/>
                        <a:buNone/>
                      </a:pPr>
                      <a:endParaRPr lang="en-US" sz="1400" b="0" dirty="0"/>
                    </a:p>
                    <a:p>
                      <a:pPr marL="460375" indent="-171450">
                        <a:buFont typeface="Arial" panose="020B0604020202020204" pitchFamily="34" charset="0"/>
                        <a:buChar char="•"/>
                      </a:pPr>
                      <a:r>
                        <a:rPr lang="en-US" sz="1600" b="0" dirty="0"/>
                        <a:t>Pourover Will </a:t>
                      </a:r>
                      <a:r>
                        <a:rPr lang="en-US" sz="1400" b="1" dirty="0">
                          <a:latin typeface="Lucida Calligraphy" panose="03010101010101010101" pitchFamily="66" charset="0"/>
                        </a:rPr>
                        <a:t>plus</a:t>
                      </a:r>
                    </a:p>
                    <a:p>
                      <a:pPr marL="687388" indent="-171450">
                        <a:buFont typeface="Arial" panose="020B0604020202020204" pitchFamily="34" charset="0"/>
                        <a:buChar char="•"/>
                      </a:pPr>
                      <a:r>
                        <a:rPr lang="en-US" sz="1400" b="0" dirty="0"/>
                        <a:t>Advance Directive (Living Will)</a:t>
                      </a:r>
                    </a:p>
                    <a:p>
                      <a:pPr marL="687388" indent="-171450">
                        <a:buFont typeface="Arial" panose="020B0604020202020204" pitchFamily="34" charset="0"/>
                        <a:buChar char="•"/>
                      </a:pPr>
                      <a:r>
                        <a:rPr lang="en-US" sz="1400" b="0" dirty="0"/>
                        <a:t>Medical Power of Attorney</a:t>
                      </a:r>
                    </a:p>
                    <a:p>
                      <a:pPr marL="687388" indent="-171450">
                        <a:buFont typeface="Arial" panose="020B0604020202020204" pitchFamily="34" charset="0"/>
                        <a:buChar char="•"/>
                      </a:pPr>
                      <a:r>
                        <a:rPr lang="en-US" sz="1400" b="0" dirty="0"/>
                        <a:t>Financial Power of Attorney</a:t>
                      </a:r>
                    </a:p>
                    <a:p>
                      <a:pPr marL="687388" indent="-171450">
                        <a:buFont typeface="Arial" panose="020B0604020202020204" pitchFamily="34" charset="0"/>
                        <a:buChar char="•"/>
                      </a:pPr>
                      <a:r>
                        <a:rPr lang="en-US" sz="1400" b="0" dirty="0"/>
                        <a:t>Instructions for Disposition of Last Remains</a:t>
                      </a:r>
                    </a:p>
                    <a:p>
                      <a:pPr marL="687388" indent="-171450">
                        <a:buFont typeface="Arial" panose="020B0604020202020204" pitchFamily="34" charset="0"/>
                        <a:buChar char="•"/>
                      </a:pPr>
                      <a:r>
                        <a:rPr lang="en-US" sz="1400" b="0" dirty="0"/>
                        <a:t>Memorandum for Disposition of Personal Property</a:t>
                      </a:r>
                    </a:p>
                    <a:p>
                      <a:pPr marL="460375" indent="-171450">
                        <a:buFont typeface="Arial" panose="020B0604020202020204" pitchFamily="34" charset="0"/>
                        <a:buChar char="•"/>
                      </a:pPr>
                      <a:endParaRPr lang="en-US" sz="1200" b="0" dirty="0"/>
                    </a:p>
                    <a:p>
                      <a:pPr marL="460375" indent="-171450">
                        <a:buFont typeface="Arial" panose="020B0604020202020204" pitchFamily="34" charset="0"/>
                        <a:buNone/>
                      </a:pPr>
                      <a:r>
                        <a:rPr lang="en-US" sz="1600" b="0" dirty="0">
                          <a:latin typeface="Carmina Blk BT" panose="0207090308050A030404" pitchFamily="18" charset="0"/>
                        </a:rPr>
                        <a:t>With Minor Children</a:t>
                      </a:r>
                    </a:p>
                    <a:p>
                      <a:pPr marL="460375" indent="-171450">
                        <a:buFont typeface="Arial" panose="020B0604020202020204" pitchFamily="34" charset="0"/>
                        <a:buNone/>
                      </a:pPr>
                      <a:endParaRPr lang="en-US" sz="1100" b="1" dirty="0"/>
                    </a:p>
                    <a:p>
                      <a:pPr marL="687388" indent="-171450">
                        <a:buFont typeface="Arial" panose="020B0604020202020204" pitchFamily="34" charset="0"/>
                        <a:buChar char="•"/>
                      </a:pPr>
                      <a:r>
                        <a:rPr lang="en-US" sz="1400" b="0" dirty="0"/>
                        <a:t>Appointment of Guardian</a:t>
                      </a:r>
                    </a:p>
                    <a:p>
                      <a:pPr marL="687388" indent="-171450">
                        <a:buFont typeface="Arial" panose="020B0604020202020204" pitchFamily="34" charset="0"/>
                        <a:buChar char="•"/>
                      </a:pPr>
                      <a:r>
                        <a:rPr lang="en-US" sz="1400" b="0" dirty="0"/>
                        <a:t>Parents’ Delegation of Powers</a:t>
                      </a:r>
                    </a:p>
                    <a:p>
                      <a:pPr marL="515938" indent="0">
                        <a:buFont typeface="Arial" panose="020B0604020202020204" pitchFamily="34" charset="0"/>
                        <a:buNone/>
                      </a:pPr>
                      <a:endParaRPr lang="en-US" sz="1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20804314"/>
                  </a:ext>
                </a:extLst>
              </a:tr>
            </a:tbl>
          </a:graphicData>
        </a:graphic>
      </p:graphicFrame>
      <p:sp>
        <p:nvSpPr>
          <p:cNvPr id="3" name="Flowchart: Connector 2">
            <a:extLst>
              <a:ext uri="{FF2B5EF4-FFF2-40B4-BE49-F238E27FC236}">
                <a16:creationId xmlns:a16="http://schemas.microsoft.com/office/drawing/2014/main" id="{888F596A-A093-4E2F-CC65-A90E3E441C5C}"/>
              </a:ext>
            </a:extLst>
          </p:cNvPr>
          <p:cNvSpPr/>
          <p:nvPr/>
        </p:nvSpPr>
        <p:spPr>
          <a:xfrm>
            <a:off x="1293813" y="1600200"/>
            <a:ext cx="228600" cy="228600"/>
          </a:xfrm>
          <a:prstGeom prst="flowChartConnector">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1</a:t>
            </a:r>
          </a:p>
        </p:txBody>
      </p:sp>
      <p:sp>
        <p:nvSpPr>
          <p:cNvPr id="5" name="Flowchart: Connector 4">
            <a:extLst>
              <a:ext uri="{FF2B5EF4-FFF2-40B4-BE49-F238E27FC236}">
                <a16:creationId xmlns:a16="http://schemas.microsoft.com/office/drawing/2014/main" id="{B30DE3D7-60AA-4548-C6B4-982238DE007D}"/>
              </a:ext>
            </a:extLst>
          </p:cNvPr>
          <p:cNvSpPr/>
          <p:nvPr/>
        </p:nvSpPr>
        <p:spPr>
          <a:xfrm>
            <a:off x="6323012" y="1600200"/>
            <a:ext cx="228600" cy="228600"/>
          </a:xfrm>
          <a:prstGeom prst="flowChartConnector">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Estate Planning Packages (cont.)</a:t>
            </a:r>
          </a:p>
        </p:txBody>
      </p:sp>
      <p:graphicFrame>
        <p:nvGraphicFramePr>
          <p:cNvPr id="11" name="Table 11">
            <a:extLst>
              <a:ext uri="{FF2B5EF4-FFF2-40B4-BE49-F238E27FC236}">
                <a16:creationId xmlns:a16="http://schemas.microsoft.com/office/drawing/2014/main" id="{3F298038-298F-8247-73A8-6083F6C2989D}"/>
              </a:ext>
            </a:extLst>
          </p:cNvPr>
          <p:cNvGraphicFramePr>
            <a:graphicFrameLocks noGrp="1"/>
          </p:cNvGraphicFramePr>
          <p:nvPr>
            <p:ph sz="half" idx="1"/>
            <p:extLst>
              <p:ext uri="{D42A27DB-BD31-4B8C-83A1-F6EECF244321}">
                <p14:modId xmlns:p14="http://schemas.microsoft.com/office/powerpoint/2010/main" val="3463468462"/>
              </p:ext>
            </p:extLst>
          </p:nvPr>
        </p:nvGraphicFramePr>
        <p:xfrm>
          <a:off x="1293813" y="1537297"/>
          <a:ext cx="10591800" cy="2899486"/>
        </p:xfrm>
        <a:graphic>
          <a:graphicData uri="http://schemas.openxmlformats.org/drawingml/2006/table">
            <a:tbl>
              <a:tblPr firstRow="1" bandRow="1">
                <a:tableStyleId>{3B4B98B0-60AC-42C2-AFA5-B58CD77FA1E5}</a:tableStyleId>
              </a:tblPr>
              <a:tblGrid>
                <a:gridCol w="4800600">
                  <a:extLst>
                    <a:ext uri="{9D8B030D-6E8A-4147-A177-3AD203B41FA5}">
                      <a16:colId xmlns:a16="http://schemas.microsoft.com/office/drawing/2014/main" val="2011145053"/>
                    </a:ext>
                  </a:extLst>
                </a:gridCol>
                <a:gridCol w="5791200">
                  <a:extLst>
                    <a:ext uri="{9D8B030D-6E8A-4147-A177-3AD203B41FA5}">
                      <a16:colId xmlns:a16="http://schemas.microsoft.com/office/drawing/2014/main" val="709955985"/>
                    </a:ext>
                  </a:extLst>
                </a:gridCol>
              </a:tblGrid>
              <a:tr h="2899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latin typeface="Carmina Blk BT" panose="0207090308050A0304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Carmina Blk BT" panose="0207090308050A030404" pitchFamily="18" charset="0"/>
                        </a:rPr>
                        <a:t>Living Document Package</a:t>
                      </a:r>
                    </a:p>
                    <a:p>
                      <a:endParaRPr lang="en-US" sz="1100" dirty="0"/>
                    </a:p>
                    <a:p>
                      <a:pPr marL="460375" indent="-171450">
                        <a:buFont typeface="Arial" panose="020B0604020202020204" pitchFamily="34" charset="0"/>
                        <a:buChar char="•"/>
                      </a:pPr>
                      <a:r>
                        <a:rPr lang="en-US" sz="1600" b="0" dirty="0"/>
                        <a:t>Advance Directive (Living Will)</a:t>
                      </a:r>
                    </a:p>
                    <a:p>
                      <a:pPr marL="460375" indent="-171450">
                        <a:buFont typeface="Arial" panose="020B0604020202020204" pitchFamily="34" charset="0"/>
                        <a:buChar char="•"/>
                      </a:pPr>
                      <a:r>
                        <a:rPr lang="en-US" sz="1600" b="0" dirty="0"/>
                        <a:t>Medical Power of Attorney</a:t>
                      </a:r>
                    </a:p>
                    <a:p>
                      <a:pPr marL="460375" indent="-171450">
                        <a:buFont typeface="Arial" panose="020B0604020202020204" pitchFamily="34" charset="0"/>
                        <a:buChar char="•"/>
                      </a:pPr>
                      <a:r>
                        <a:rPr lang="en-US" sz="1600" b="0" dirty="0"/>
                        <a:t>Financial Power of Attorney</a:t>
                      </a:r>
                    </a:p>
                    <a:p>
                      <a:pPr marL="460375" indent="-171450">
                        <a:buFont typeface="Arial" panose="020B0604020202020204" pitchFamily="34" charset="0"/>
                        <a:buChar char="•"/>
                      </a:pPr>
                      <a:endParaRPr lang="en-US" sz="1100" b="0" dirty="0"/>
                    </a:p>
                    <a:p>
                      <a:pPr marL="460375" indent="-171450">
                        <a:buFont typeface="Arial" panose="020B0604020202020204" pitchFamily="34" charset="0"/>
                        <a:buNone/>
                      </a:pPr>
                      <a:r>
                        <a:rPr lang="en-US" sz="1600" b="0" dirty="0">
                          <a:latin typeface="Carmina Blk BT" panose="0207090308050A030404" pitchFamily="18" charset="0"/>
                        </a:rPr>
                        <a:t>With Minor Children</a:t>
                      </a:r>
                    </a:p>
                    <a:p>
                      <a:pPr marL="460375" indent="-171450">
                        <a:buFont typeface="Arial" panose="020B0604020202020204" pitchFamily="34" charset="0"/>
                        <a:buNone/>
                      </a:pPr>
                      <a:endParaRPr lang="en-US" sz="1100" b="1" dirty="0"/>
                    </a:p>
                    <a:p>
                      <a:pPr marL="687388" indent="-171450">
                        <a:buFont typeface="Arial" panose="020B0604020202020204" pitchFamily="34" charset="0"/>
                        <a:buChar char="•"/>
                      </a:pPr>
                      <a:r>
                        <a:rPr lang="en-US" sz="1600" b="0" dirty="0"/>
                        <a:t>Appointment of Guardian</a:t>
                      </a:r>
                    </a:p>
                    <a:p>
                      <a:pPr marL="687388" indent="-171450">
                        <a:buFont typeface="Arial" panose="020B0604020202020204" pitchFamily="34" charset="0"/>
                        <a:buChar char="•"/>
                      </a:pPr>
                      <a:r>
                        <a:rPr lang="en-US" sz="1600" b="0" dirty="0"/>
                        <a:t>Parents’ Delegation of Powers</a:t>
                      </a:r>
                    </a:p>
                  </a:txBody>
                  <a:tcPr>
                    <a:lnR w="12700" cap="flat" cmpd="sng" algn="ctr">
                      <a:solidFill>
                        <a:schemeClr val="tx1"/>
                      </a:solidFill>
                      <a:prstDash val="solid"/>
                      <a:round/>
                      <a:headEnd type="none" w="med" len="med"/>
                      <a:tailEnd type="none" w="med" len="med"/>
                    </a:lnR>
                  </a:tcPr>
                </a:tc>
                <a:tc>
                  <a:txBody>
                    <a:bodyPr/>
                    <a:lstStyle/>
                    <a:p>
                      <a:endParaRPr lang="en-US" sz="2000" b="0" dirty="0">
                        <a:latin typeface="Carmina Blk BT" panose="0207090308050A030404" pitchFamily="18" charset="0"/>
                      </a:endParaRPr>
                    </a:p>
                    <a:p>
                      <a:r>
                        <a:rPr lang="en-US" sz="2000" b="0" dirty="0">
                          <a:latin typeface="Carmina Blk BT" panose="0207090308050A030404" pitchFamily="18" charset="0"/>
                        </a:rPr>
                        <a:t>Guardianship Package</a:t>
                      </a:r>
                    </a:p>
                    <a:p>
                      <a:endParaRPr lang="en-US" sz="1100" dirty="0"/>
                    </a:p>
                    <a:p>
                      <a:pPr marL="460375" indent="-171450">
                        <a:buFont typeface="Arial" panose="020B0604020202020204" pitchFamily="34" charset="0"/>
                        <a:buChar char="•"/>
                      </a:pPr>
                      <a:r>
                        <a:rPr lang="en-US" sz="1600" b="0" dirty="0"/>
                        <a:t>Appointment of Guardian</a:t>
                      </a:r>
                    </a:p>
                    <a:p>
                      <a:pPr marL="460375" indent="-171450">
                        <a:buFont typeface="Arial" panose="020B0604020202020204" pitchFamily="34" charset="0"/>
                        <a:buChar char="•"/>
                      </a:pPr>
                      <a:r>
                        <a:rPr lang="en-US" sz="1600" b="0" dirty="0"/>
                        <a:t>Parents’ Delegation of Powers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20804314"/>
                  </a:ext>
                </a:extLst>
              </a:tr>
            </a:tbl>
          </a:graphicData>
        </a:graphic>
      </p:graphicFrame>
      <p:sp>
        <p:nvSpPr>
          <p:cNvPr id="5" name="Flowchart: Connector 4">
            <a:extLst>
              <a:ext uri="{FF2B5EF4-FFF2-40B4-BE49-F238E27FC236}">
                <a16:creationId xmlns:a16="http://schemas.microsoft.com/office/drawing/2014/main" id="{105E0A9B-ACF2-6DEC-9E9E-0B8251E62ED9}"/>
              </a:ext>
            </a:extLst>
          </p:cNvPr>
          <p:cNvSpPr/>
          <p:nvPr/>
        </p:nvSpPr>
        <p:spPr>
          <a:xfrm>
            <a:off x="1293813" y="1600200"/>
            <a:ext cx="228600" cy="228600"/>
          </a:xfrm>
          <a:prstGeom prst="flowChartConnector">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p>
        </p:txBody>
      </p:sp>
      <p:sp>
        <p:nvSpPr>
          <p:cNvPr id="6" name="Flowchart: Connector 5">
            <a:extLst>
              <a:ext uri="{FF2B5EF4-FFF2-40B4-BE49-F238E27FC236}">
                <a16:creationId xmlns:a16="http://schemas.microsoft.com/office/drawing/2014/main" id="{F2EB7115-4F2D-3E1C-07F7-86F1FF24D6AB}"/>
              </a:ext>
            </a:extLst>
          </p:cNvPr>
          <p:cNvSpPr/>
          <p:nvPr/>
        </p:nvSpPr>
        <p:spPr>
          <a:xfrm>
            <a:off x="6170612" y="1600200"/>
            <a:ext cx="228600" cy="228600"/>
          </a:xfrm>
          <a:prstGeom prst="flowChartConnector">
            <a:avLst/>
          </a:prstGeom>
          <a:solidFill>
            <a:schemeClr val="bg1"/>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a:t>
            </a:r>
          </a:p>
        </p:txBody>
      </p:sp>
    </p:spTree>
    <p:extLst>
      <p:ext uri="{BB962C8B-B14F-4D97-AF65-F5344CB8AC3E}">
        <p14:creationId xmlns:p14="http://schemas.microsoft.com/office/powerpoint/2010/main" val="52369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Services </a:t>
            </a:r>
            <a:r>
              <a:rPr lang="en-US" sz="2400" dirty="0"/>
              <a:t>(include but are not limited to)</a:t>
            </a:r>
          </a:p>
        </p:txBody>
      </p:sp>
      <p:graphicFrame>
        <p:nvGraphicFramePr>
          <p:cNvPr id="9" name="Table 8">
            <a:extLst>
              <a:ext uri="{FF2B5EF4-FFF2-40B4-BE49-F238E27FC236}">
                <a16:creationId xmlns:a16="http://schemas.microsoft.com/office/drawing/2014/main" id="{563874AD-755F-1957-D98F-702F937DF51E}"/>
              </a:ext>
            </a:extLst>
          </p:cNvPr>
          <p:cNvGraphicFramePr>
            <a:graphicFrameLocks noGrp="1"/>
          </p:cNvGraphicFramePr>
          <p:nvPr>
            <p:extLst>
              <p:ext uri="{D42A27DB-BD31-4B8C-83A1-F6EECF244321}">
                <p14:modId xmlns:p14="http://schemas.microsoft.com/office/powerpoint/2010/main" val="932255550"/>
              </p:ext>
            </p:extLst>
          </p:nvPr>
        </p:nvGraphicFramePr>
        <p:xfrm>
          <a:off x="1293813" y="1676400"/>
          <a:ext cx="9601200" cy="2364105"/>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446754819"/>
                    </a:ext>
                  </a:extLst>
                </a:gridCol>
              </a:tblGrid>
              <a:tr h="822960">
                <a:tc>
                  <a:txBody>
                    <a:bodyPr/>
                    <a:lstStyle/>
                    <a:p>
                      <a:r>
                        <a:rPr lang="en-US" sz="1200" dirty="0"/>
                        <a:t>MARITAL AGREEMENT</a:t>
                      </a:r>
                    </a:p>
                    <a:p>
                      <a:pPr marL="288925" indent="0"/>
                      <a:r>
                        <a:rPr lang="en-US" sz="1100" b="0" i="0" kern="1200" dirty="0">
                          <a:solidFill>
                            <a:schemeClr val="tx1"/>
                          </a:solidFill>
                          <a:effectLst/>
                          <a:latin typeface="+mn-lt"/>
                          <a:ea typeface="+mn-ea"/>
                          <a:cs typeface="+mn-cs"/>
                        </a:rPr>
                        <a:t>Addresses the rights and responsibilities of two parties in a marriage. These can be executed before marriage (“prenuptial agreement”) or after marriage (“postnuptial agreement”). These are often used with blended families. Generally, each party must secure separate counsel.</a:t>
                      </a:r>
                      <a:endParaRPr lang="en-US" sz="11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7724"/>
                  </a:ext>
                </a:extLst>
              </a:tr>
              <a:tr h="763905">
                <a:tc>
                  <a:txBody>
                    <a:bodyPr/>
                    <a:lstStyle/>
                    <a:p>
                      <a:r>
                        <a:rPr lang="en-US" sz="1200" b="1" dirty="0"/>
                        <a:t>BUSINESS SUCCESSION PLANNING</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planning may include business formation, assignments, operational agreements, bylaws, and Trusts to avoid probate, plan for incapacity, protect privacy, and guard assets from creditors.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007844"/>
                  </a:ext>
                </a:extLst>
              </a:tr>
              <a:tr h="762000">
                <a:tc>
                  <a:txBody>
                    <a:bodyPr/>
                    <a:lstStyle/>
                    <a:p>
                      <a:r>
                        <a:rPr lang="en-US" sz="1200" b="1" dirty="0"/>
                        <a:t>TRUST RESTATEMENTS, TRUST AMENDMENTS, AND WILL CODICILS</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For individuals who:</a:t>
                      </a:r>
                    </a:p>
                    <a:p>
                      <a:pPr marL="517525" marR="0" lvl="0" indent="0" algn="l" defTabSz="914400" rtl="0" eaLnBrk="1" fontAlgn="auto" latinLnBrk="0" hangingPunct="1">
                        <a:lnSpc>
                          <a:spcPct val="100000"/>
                        </a:lnSpc>
                        <a:spcBef>
                          <a:spcPts val="0"/>
                        </a:spcBef>
                        <a:spcAft>
                          <a:spcPts val="0"/>
                        </a:spcAft>
                        <a:buClrTx/>
                        <a:buSzTx/>
                        <a:buFontTx/>
                        <a:buNone/>
                        <a:tabLst/>
                        <a:defRPr/>
                      </a:pPr>
                      <a:r>
                        <a:rPr lang="en-US" sz="1100" b="0" dirty="0"/>
                        <a:t>…have moved states from where their original Trust or Will was executed</a:t>
                      </a:r>
                    </a:p>
                    <a:p>
                      <a:pPr marL="517525" marR="0" lvl="0" indent="0" algn="l" defTabSz="914400" rtl="0" eaLnBrk="1" fontAlgn="auto" latinLnBrk="0" hangingPunct="1">
                        <a:lnSpc>
                          <a:spcPct val="100000"/>
                        </a:lnSpc>
                        <a:spcBef>
                          <a:spcPts val="0"/>
                        </a:spcBef>
                        <a:spcAft>
                          <a:spcPts val="0"/>
                        </a:spcAft>
                        <a:buClrTx/>
                        <a:buSzTx/>
                        <a:buFontTx/>
                        <a:buNone/>
                        <a:tabLst/>
                        <a:defRPr/>
                      </a:pPr>
                      <a:r>
                        <a:rPr lang="en-US" sz="1100" b="0" dirty="0"/>
                        <a:t>…want to revise, omit, and/or add provisions to an existing Trust or Will</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9341458"/>
                  </a:ext>
                </a:extLst>
              </a:tr>
            </a:tbl>
          </a:graphicData>
        </a:graphic>
      </p:graphicFrame>
    </p:spTree>
    <p:extLst>
      <p:ext uri="{BB962C8B-B14F-4D97-AF65-F5344CB8AC3E}">
        <p14:creationId xmlns:p14="http://schemas.microsoft.com/office/powerpoint/2010/main" val="39816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838200"/>
            <a:ext cx="9601200" cy="685800"/>
          </a:xfrm>
        </p:spPr>
        <p:txBody>
          <a:bodyPr/>
          <a:lstStyle/>
          <a:p>
            <a:r>
              <a:rPr lang="en-US" dirty="0"/>
              <a:t>Will Estate </a:t>
            </a:r>
            <a:r>
              <a:rPr lang="en-US" sz="2800" dirty="0"/>
              <a:t>Documents</a:t>
            </a:r>
          </a:p>
        </p:txBody>
      </p:sp>
      <p:graphicFrame>
        <p:nvGraphicFramePr>
          <p:cNvPr id="2" name="Table 2">
            <a:extLst>
              <a:ext uri="{FF2B5EF4-FFF2-40B4-BE49-F238E27FC236}">
                <a16:creationId xmlns:a16="http://schemas.microsoft.com/office/drawing/2014/main" id="{64BAB5D3-A341-B49C-1391-83C7E6AE8DC6}"/>
              </a:ext>
            </a:extLst>
          </p:cNvPr>
          <p:cNvGraphicFramePr>
            <a:graphicFrameLocks noGrp="1"/>
          </p:cNvGraphicFramePr>
          <p:nvPr>
            <p:ph idx="1"/>
            <p:extLst>
              <p:ext uri="{D42A27DB-BD31-4B8C-83A1-F6EECF244321}">
                <p14:modId xmlns:p14="http://schemas.microsoft.com/office/powerpoint/2010/main" val="1339033916"/>
              </p:ext>
            </p:extLst>
          </p:nvPr>
        </p:nvGraphicFramePr>
        <p:xfrm>
          <a:off x="1293813" y="1600200"/>
          <a:ext cx="9601200" cy="4602480"/>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193268785"/>
                    </a:ext>
                  </a:extLst>
                </a:gridCol>
              </a:tblGrid>
              <a:tr h="914400">
                <a:tc>
                  <a:txBody>
                    <a:bodyPr/>
                    <a:lstStyle/>
                    <a:p>
                      <a:r>
                        <a:rPr lang="en-US" sz="1200" dirty="0"/>
                        <a:t>WILL</a:t>
                      </a:r>
                    </a:p>
                    <a:p>
                      <a:pPr marL="288925" indent="0"/>
                      <a:r>
                        <a:rPr lang="en-US" sz="1100" b="0" dirty="0"/>
                        <a:t>Provides all of the essential details of who will inherit your property. You name an executor, also know as the Personal Representative, who will be in charge of settling your final affairs and guiding your estate through the probate process. This document is lodged with the court and is a matter of public record.</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878346"/>
                  </a:ext>
                </a:extLst>
              </a:tr>
              <a:tr h="763905">
                <a:tc>
                  <a:txBody>
                    <a:bodyPr/>
                    <a:lstStyle/>
                    <a:p>
                      <a:r>
                        <a:rPr lang="en-US" sz="1200" b="1" dirty="0"/>
                        <a:t>ADVANCE DIRECTIVE (“Living Will”)</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Allows you to make end of life health care decisions in the event you have a terminal condition requiring life-sustaining procedures which only serve to prolong the dying process or are in a persistent vegetative state without hope for improvement.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251704"/>
                  </a:ext>
                </a:extLst>
              </a:tr>
              <a:tr h="762000">
                <a:tc>
                  <a:txBody>
                    <a:bodyPr/>
                    <a:lstStyle/>
                    <a:p>
                      <a:r>
                        <a:rPr lang="en-US" sz="1200" b="1" dirty="0"/>
                        <a:t>MEDICAL POWER OF ATTORNEY</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Allows you to designate an agent to make medical decisions on your behalf if it is determined by your doctor that you are incapable of making such decisions or are unable to communicate your wishes.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305498"/>
                  </a:ext>
                </a:extLst>
              </a:tr>
              <a:tr h="762000">
                <a:tc>
                  <a:txBody>
                    <a:bodyPr/>
                    <a:lstStyle/>
                    <a:p>
                      <a:r>
                        <a:rPr lang="en-US" sz="1200" b="1" dirty="0"/>
                        <a:t>FINANCIAL POWER OF ATTORNEY (“Durable”)</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Allows you to give authority to an agent to act in a broad range of financial matters and to immediately step in and make decisions on your behalf should you become incapacitated.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390546"/>
                  </a:ext>
                </a:extLst>
              </a:tr>
              <a:tr h="762000">
                <a:tc>
                  <a:txBody>
                    <a:bodyPr/>
                    <a:lstStyle/>
                    <a:p>
                      <a:r>
                        <a:rPr lang="en-US" sz="1200" b="1" dirty="0"/>
                        <a:t>INSTRUCTIONS FOR DISPOSITION OF LAST REMAINS</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dirty="0"/>
                        <a:t>This document allows you to designate how you want your remains laid to rest when you pass away and what kind of service you would like. </a:t>
                      </a:r>
                      <a:endParaRPr lang="en-US" sz="11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556749"/>
                  </a:ext>
                </a:extLst>
              </a:tr>
              <a:tr h="638175">
                <a:tc>
                  <a:txBody>
                    <a:bodyPr/>
                    <a:lstStyle/>
                    <a:p>
                      <a:r>
                        <a:rPr lang="en-US" sz="1200" b="1" dirty="0"/>
                        <a:t>MEMORANDUM FOR DISPOSITION OF PERSONAL PROPERTY</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dirty="0"/>
                        <a:t>A Memorandum is incorporated into your Will and allows you to list items of sentimental value that you would like to pass to certain people. </a:t>
                      </a:r>
                      <a:endParaRPr lang="en-US" sz="1100" b="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84400417"/>
                  </a:ext>
                </a:extLst>
              </a:tr>
            </a:tbl>
          </a:graphicData>
        </a:graphic>
      </p:graphicFrame>
      <p:sp>
        <p:nvSpPr>
          <p:cNvPr id="3" name="Text Placeholder 2">
            <a:extLst>
              <a:ext uri="{FF2B5EF4-FFF2-40B4-BE49-F238E27FC236}">
                <a16:creationId xmlns:a16="http://schemas.microsoft.com/office/drawing/2014/main" id="{5089D984-FC24-F075-84B8-B71894492597}"/>
              </a:ext>
            </a:extLst>
          </p:cNvPr>
          <p:cNvSpPr txBox="1">
            <a:spLocks/>
          </p:cNvSpPr>
          <p:nvPr/>
        </p:nvSpPr>
        <p:spPr>
          <a:xfrm>
            <a:off x="1287743" y="304800"/>
            <a:ext cx="5340069" cy="381000"/>
          </a:xfrm>
          <a:prstGeom prst="rect">
            <a:avLst/>
          </a:prstGeom>
          <a:solidFill>
            <a:schemeClr val="bg1"/>
          </a:solidFill>
          <a:effectLst>
            <a:glow rad="63500">
              <a:schemeClr val="accent1">
                <a:satMod val="175000"/>
                <a:alpha val="40000"/>
              </a:schemeClr>
            </a:glow>
            <a:softEdge rad="63500"/>
          </a:effectLst>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r>
              <a:rPr lang="en-US" dirty="0">
                <a:latin typeface="Lucida Calligraphy" panose="03010101010101010101" pitchFamily="66" charset="0"/>
              </a:rPr>
              <a:t>What are all these documents?</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Revocable Living Trust </a:t>
            </a:r>
            <a:r>
              <a:rPr lang="en-US" sz="2800" dirty="0"/>
              <a:t>Documents</a:t>
            </a:r>
          </a:p>
        </p:txBody>
      </p:sp>
      <p:graphicFrame>
        <p:nvGraphicFramePr>
          <p:cNvPr id="2" name="Table 2">
            <a:extLst>
              <a:ext uri="{FF2B5EF4-FFF2-40B4-BE49-F238E27FC236}">
                <a16:creationId xmlns:a16="http://schemas.microsoft.com/office/drawing/2014/main" id="{64BAB5D3-A341-B49C-1391-83C7E6AE8DC6}"/>
              </a:ext>
            </a:extLst>
          </p:cNvPr>
          <p:cNvGraphicFramePr>
            <a:graphicFrameLocks noGrp="1"/>
          </p:cNvGraphicFramePr>
          <p:nvPr>
            <p:ph idx="1"/>
            <p:extLst>
              <p:ext uri="{D42A27DB-BD31-4B8C-83A1-F6EECF244321}">
                <p14:modId xmlns:p14="http://schemas.microsoft.com/office/powerpoint/2010/main" val="2069015063"/>
              </p:ext>
            </p:extLst>
          </p:nvPr>
        </p:nvGraphicFramePr>
        <p:xfrm>
          <a:off x="1291714" y="1600200"/>
          <a:ext cx="9601200" cy="4966335"/>
        </p:xfrm>
        <a:graphic>
          <a:graphicData uri="http://schemas.openxmlformats.org/drawingml/2006/table">
            <a:tbl>
              <a:tblPr firstRow="1" bandRow="1">
                <a:tableStyleId>{3B4B98B0-60AC-42C2-AFA5-B58CD77FA1E5}</a:tableStyleId>
              </a:tblPr>
              <a:tblGrid>
                <a:gridCol w="9601200">
                  <a:extLst>
                    <a:ext uri="{9D8B030D-6E8A-4147-A177-3AD203B41FA5}">
                      <a16:colId xmlns:a16="http://schemas.microsoft.com/office/drawing/2014/main" val="2193268785"/>
                    </a:ext>
                  </a:extLst>
                </a:gridCol>
              </a:tblGrid>
              <a:tr h="805815">
                <a:tc>
                  <a:txBody>
                    <a:bodyPr/>
                    <a:lstStyle/>
                    <a:p>
                      <a:r>
                        <a:rPr lang="en-US" sz="1200" dirty="0"/>
                        <a:t>TRUST AGREEMENT</a:t>
                      </a:r>
                    </a:p>
                    <a:p>
                      <a:pPr marL="288925" indent="0"/>
                      <a:r>
                        <a:rPr lang="en-US" sz="1100" b="0" dirty="0"/>
                        <a:t>Provides all of the essential details of who will inherit your property in addition to when and how. You name a Trustee, who will be in charge of settling your final affairs as instructed by the Trust. This document is private and not a matter of public record. A Trust must be funded by transferring ownership of your assets into your Trust’s name before you pass. The Trustee is responsible for managing the Trust property.</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878346"/>
                  </a:ext>
                </a:extLst>
              </a:tr>
              <a:tr h="502920">
                <a:tc>
                  <a:txBody>
                    <a:bodyPr/>
                    <a:lstStyle/>
                    <a:p>
                      <a:r>
                        <a:rPr lang="en-US" sz="1200" b="1" dirty="0"/>
                        <a:t>TRUST FUNDING MEMORANDUM</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document provides guidance to properly fund your trust with your assets.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0251704"/>
                  </a:ext>
                </a:extLst>
              </a:tr>
              <a:tr h="457200">
                <a:tc>
                  <a:txBody>
                    <a:bodyPr/>
                    <a:lstStyle/>
                    <a:p>
                      <a:r>
                        <a:rPr lang="en-US" sz="1200" b="1" dirty="0"/>
                        <a:t>CERTIFICATE OF TRUST</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document is required to prove authority of the Trustee(s) to act on behalf of the Trust.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305498"/>
                  </a:ext>
                </a:extLst>
              </a:tr>
              <a:tr h="457200">
                <a:tc>
                  <a:txBody>
                    <a:bodyPr/>
                    <a:lstStyle/>
                    <a:p>
                      <a:r>
                        <a:rPr lang="en-US" sz="1200" b="1" dirty="0"/>
                        <a:t>STATEMENT OF AUTHORITY</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document is required by law to transfer ownership of real property to the Trust.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390546"/>
                  </a:ext>
                </a:extLst>
              </a:tr>
              <a:tr h="638175">
                <a:tc>
                  <a:txBody>
                    <a:bodyPr/>
                    <a:lstStyle/>
                    <a:p>
                      <a:r>
                        <a:rPr lang="en-US" sz="1200" b="1" dirty="0"/>
                        <a:t>DEED</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A deed(s) will be created and recorded in the county in which the property resides if one is desired/needed. This may be a General Warranty deed, a Quit Claim deed, or possibly a Beneficiary Deed. Out-of-State properties may require the assistance of an attorney licensed in that state.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556749"/>
                  </a:ext>
                </a:extLst>
              </a:tr>
              <a:tr h="638175">
                <a:tc>
                  <a:txBody>
                    <a:bodyPr/>
                    <a:lstStyle/>
                    <a:p>
                      <a:r>
                        <a:rPr lang="en-US" sz="1200" b="1" dirty="0"/>
                        <a:t>POUROVER WILL</a:t>
                      </a:r>
                    </a:p>
                    <a:p>
                      <a:pPr marL="288925" marR="0" lvl="0" indent="0" algn="l" defTabSz="914400" rtl="0" eaLnBrk="1" fontAlgn="auto" latinLnBrk="0" hangingPunct="1">
                        <a:lnSpc>
                          <a:spcPct val="100000"/>
                        </a:lnSpc>
                        <a:spcBef>
                          <a:spcPts val="0"/>
                        </a:spcBef>
                        <a:spcAft>
                          <a:spcPts val="0"/>
                        </a:spcAft>
                        <a:buClrTx/>
                        <a:buSzTx/>
                        <a:buFontTx/>
                        <a:buNone/>
                        <a:tabLst/>
                        <a:defRPr/>
                      </a:pPr>
                      <a:r>
                        <a:rPr lang="en-US" sz="1100" b="0" dirty="0"/>
                        <a:t>This is a will that only requires probate if the value of the probate estate is valued over $74,000 (2023) or contains real property. The purpose of this will is to “pour” any probate assets which are not owned by the Trust into the Trust prior to distribution.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400417"/>
                  </a:ext>
                </a:extLst>
              </a:tr>
              <a:tr h="638175">
                <a:tc>
                  <a:txBody>
                    <a:bodyPr/>
                    <a:lstStyle/>
                    <a:p>
                      <a:pPr marL="0" indent="0">
                        <a:buFont typeface="Arial" panose="020B0604020202020204" pitchFamily="34" charset="0"/>
                        <a:buNone/>
                      </a:pPr>
                      <a:r>
                        <a:rPr lang="en-US" sz="1200" b="1" dirty="0"/>
                        <a:t>PLUS</a:t>
                      </a:r>
                    </a:p>
                    <a:p>
                      <a:pPr marL="460375" indent="-171450">
                        <a:buFont typeface="Arial" panose="020B0604020202020204" pitchFamily="34" charset="0"/>
                        <a:buChar char="•"/>
                      </a:pPr>
                      <a:r>
                        <a:rPr lang="en-US" sz="1200" b="0" dirty="0"/>
                        <a:t>Advance Directive (Living Will)</a:t>
                      </a:r>
                    </a:p>
                    <a:p>
                      <a:pPr marL="460375" indent="-171450">
                        <a:buFont typeface="Arial" panose="020B0604020202020204" pitchFamily="34" charset="0"/>
                        <a:buChar char="•"/>
                      </a:pPr>
                      <a:r>
                        <a:rPr lang="en-US" sz="1200" b="0" dirty="0"/>
                        <a:t>Medical Power of Attorney</a:t>
                      </a:r>
                    </a:p>
                    <a:p>
                      <a:pPr marL="460375" indent="-171450">
                        <a:buFont typeface="Arial" panose="020B0604020202020204" pitchFamily="34" charset="0"/>
                        <a:buChar char="•"/>
                      </a:pPr>
                      <a:r>
                        <a:rPr lang="en-US" sz="1200" b="0" dirty="0"/>
                        <a:t>Financial Power of Attorney</a:t>
                      </a:r>
                    </a:p>
                    <a:p>
                      <a:pPr marL="460375" indent="-171450">
                        <a:buFont typeface="Arial" panose="020B0604020202020204" pitchFamily="34" charset="0"/>
                        <a:buChar char="•"/>
                      </a:pPr>
                      <a:r>
                        <a:rPr lang="en-US" sz="1200" b="0" dirty="0"/>
                        <a:t>Instructions for Disposition of Last Remains</a:t>
                      </a:r>
                    </a:p>
                    <a:p>
                      <a:pPr marL="460375" indent="-171450">
                        <a:buFont typeface="Arial" panose="020B0604020202020204" pitchFamily="34" charset="0"/>
                        <a:buChar char="•"/>
                      </a:pPr>
                      <a:r>
                        <a:rPr lang="en-US" sz="1200" b="0" dirty="0"/>
                        <a:t>Memorandum for Disposition of Personal Property</a:t>
                      </a:r>
                      <a:endParaRPr lang="en-US" sz="1200" b="1"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67946970"/>
                  </a:ext>
                </a:extLst>
              </a:tr>
            </a:tbl>
          </a:graphicData>
        </a:graphic>
      </p:graphicFrame>
    </p:spTree>
    <p:extLst>
      <p:ext uri="{BB962C8B-B14F-4D97-AF65-F5344CB8AC3E}">
        <p14:creationId xmlns:p14="http://schemas.microsoft.com/office/powerpoint/2010/main" val="7995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term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4873beb7-5857-4685-be1f-d57550cc96c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4247</TotalTime>
  <Words>1540</Words>
  <Application>Microsoft Office PowerPoint</Application>
  <PresentationFormat>Custom</PresentationFormat>
  <Paragraphs>209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Carmina Blk BT</vt:lpstr>
      <vt:lpstr>Castellar</vt:lpstr>
      <vt:lpstr>Euphemia</vt:lpstr>
      <vt:lpstr>Lucida Calligraphy</vt:lpstr>
      <vt:lpstr>Walbaum Text</vt:lpstr>
      <vt:lpstr>Serenity 16x9</vt:lpstr>
      <vt:lpstr>Estate Planning Guide</vt:lpstr>
      <vt:lpstr>Common Questions</vt:lpstr>
      <vt:lpstr>Common Questions</vt:lpstr>
      <vt:lpstr>You should consider a Trust if…</vt:lpstr>
      <vt:lpstr>Sample Estate Planning Packages</vt:lpstr>
      <vt:lpstr>Sample Estate Planning Packages (cont.)</vt:lpstr>
      <vt:lpstr>Additional Services (include but are not limited to)</vt:lpstr>
      <vt:lpstr>Will Estate Documents</vt:lpstr>
      <vt:lpstr>Revocable Living Trust Documents</vt:lpstr>
      <vt:lpstr>Minor Children Documents</vt:lpstr>
      <vt:lpstr>Estate Planning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Guide</dc:title>
  <dc:creator>Monk, Karen</dc:creator>
  <cp:lastModifiedBy>Monk, Karen</cp:lastModifiedBy>
  <cp:revision>41</cp:revision>
  <cp:lastPrinted>2023-01-31T02:14:15Z</cp:lastPrinted>
  <dcterms:created xsi:type="dcterms:W3CDTF">2023-01-30T21:47:03Z</dcterms:created>
  <dcterms:modified xsi:type="dcterms:W3CDTF">2024-04-01T20:12:27Z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